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F_B4ED16EC.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3" r:id="rId2"/>
    <p:sldId id="284" r:id="rId3"/>
    <p:sldId id="285" r:id="rId4"/>
    <p:sldId id="279" r:id="rId5"/>
    <p:sldId id="280" r:id="rId6"/>
    <p:sldId id="269" r:id="rId7"/>
    <p:sldId id="270" r:id="rId8"/>
    <p:sldId id="274" r:id="rId9"/>
    <p:sldId id="275" r:id="rId10"/>
    <p:sldId id="276" r:id="rId11"/>
    <p:sldId id="271" r:id="rId12"/>
    <p:sldId id="278" r:id="rId13"/>
    <p:sldId id="293" r:id="rId14"/>
    <p:sldId id="277" r:id="rId15"/>
    <p:sldId id="287" r:id="rId16"/>
    <p:sldId id="288" r:id="rId17"/>
    <p:sldId id="281" r:id="rId18"/>
    <p:sldId id="282" r:id="rId19"/>
    <p:sldId id="289" r:id="rId20"/>
    <p:sldId id="290" r:id="rId21"/>
    <p:sldId id="291" r:id="rId22"/>
    <p:sldId id="29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 id="{97711E83-1256-B931-6438-C1AD2C833AF0}" name="Roni Diwan" initials="RD" userId="760ebb541e9e774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55B345-6C54-E081-1CCA-F3FECD6B526F}" v="19" dt="2024-12-04T00:16:49.411"/>
    <p1510:client id="{23F51529-D0FA-BF0D-DD97-12BAF7767045}" v="30" dt="2024-12-03T00:30:59.778"/>
    <p1510:client id="{43935BBE-C8D0-28DD-4804-F0D8EA41FC88}" v="36" dt="2024-12-04T00:20:51.084"/>
    <p1510:client id="{599A216D-AA66-BA20-857C-1AA31BDFA44E}" v="102" dt="2024-12-04T00:38:13.835"/>
    <p1510:client id="{9E79CE88-D094-D3A1-C8D9-07CCBC418427}" v="10" dt="2024-12-03T01:15:44.507"/>
    <p1510:client id="{C90FF471-5B46-4E65-F5B4-2F5CFD8278B1}" v="88" dt="2024-12-03T00:31:41.877"/>
    <p1510:client id="{CEDFA21A-4BBC-934E-2015-0234DD88B7B1}" v="3" dt="2024-12-04T01:21:54.968"/>
    <p1510:client id="{FFD8EB5C-6B2B-2F38-001B-FDD51B571786}" v="489" dt="2024-12-04T00:49:01.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8/10/relationships/authors" Target="authors.xml"/></Relationships>
</file>

<file path=ppt/comments/modernComment_10F_B4ED16EC.xml><?xml version="1.0" encoding="utf-8"?>
<p188:cmLst xmlns:a="http://schemas.openxmlformats.org/drawingml/2006/main" xmlns:r="http://schemas.openxmlformats.org/officeDocument/2006/relationships" xmlns:p188="http://schemas.microsoft.com/office/powerpoint/2018/8/main">
  <p188:cm id="{619EE0AB-DCB7-4BF4-AB06-36D0CE529C3E}" authorId="{95582667-6102-27E7-ED8E-01A166EB4B6B}" status="resolved" created="2024-12-01T15:15:32.962" complete="100000">
    <pc:sldMkLst xmlns:pc="http://schemas.microsoft.com/office/powerpoint/2013/main/command">
      <pc:docMk/>
      <pc:sldMk cId="3035436780" sldId="271"/>
    </pc:sldMkLst>
    <p188:replyLst>
      <p188:reply id="{E8543CBD-D469-4673-9BA1-01BE44FA8CC0}" authorId="{95582667-6102-27E7-ED8E-01A166EB4B6B}" created="2024-12-01T18:47:45.381">
        <p188:txBody>
          <a:bodyPr/>
          <a:lstStyle/>
          <a:p>
            <a:r>
              <a:rPr lang="en-US"/>
              <a:t>It was me!</a:t>
            </a:r>
          </a:p>
        </p188:txBody>
      </p188:reply>
    </p188:replyLst>
    <p188:txBody>
      <a:bodyPr/>
      <a:lstStyle/>
      <a:p>
        <a:r>
          <a:rPr lang="en-US"/>
          <a:t>Shilpi we would be sharing this slide. Am I correct?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40D78-4211-4180-B645-0CAE7E85563F}" type="datetimeFigureOut">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E80EF-B589-4248-8966-8CC0F94FF14E}" type="slidenum">
              <a:t>‹#›</a:t>
            </a:fld>
            <a:endParaRPr lang="en-US"/>
          </a:p>
        </p:txBody>
      </p:sp>
    </p:spTree>
    <p:extLst>
      <p:ext uri="{BB962C8B-B14F-4D97-AF65-F5344CB8AC3E}">
        <p14:creationId xmlns:p14="http://schemas.microsoft.com/office/powerpoint/2010/main" val="183358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551040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46016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2634449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Main Flow (Happy Path)</a:t>
            </a:r>
            <a:r>
              <a:rPr lang="en-US"/>
              <a:t>: </a:t>
            </a:r>
          </a:p>
          <a:p>
            <a:pPr lvl="1">
              <a:lnSpc>
                <a:spcPct val="90000"/>
              </a:lnSpc>
              <a:spcBef>
                <a:spcPts val="500"/>
              </a:spcBef>
              <a:buFont typeface="Arial"/>
              <a:buChar char="•"/>
            </a:pPr>
            <a:r>
              <a:rPr lang="en-US" b="1"/>
              <a:t>Submission</a:t>
            </a:r>
            <a:r>
              <a:rPr lang="en-US"/>
              <a:t>: Taxpayer files tax return as usual through CRA / third party/ tax expert</a:t>
            </a:r>
            <a:endParaRPr lang="en-US">
              <a:ea typeface="Calibri"/>
              <a:cs typeface="Calibri"/>
            </a:endParaRPr>
          </a:p>
          <a:p>
            <a:pPr lvl="1">
              <a:lnSpc>
                <a:spcPct val="90000"/>
              </a:lnSpc>
              <a:spcBef>
                <a:spcPts val="500"/>
              </a:spcBef>
              <a:buFont typeface="Arial"/>
              <a:buChar char="•"/>
            </a:pPr>
            <a:r>
              <a:rPr lang="en-US" b="1"/>
              <a:t>Risk Assessment</a:t>
            </a:r>
            <a:r>
              <a:rPr lang="en-US"/>
              <a:t>: Application runs risk analysis</a:t>
            </a:r>
            <a:endParaRPr lang="en-US">
              <a:ea typeface="Calibri"/>
              <a:cs typeface="Calibri"/>
            </a:endParaRPr>
          </a:p>
          <a:p>
            <a:pPr lvl="1">
              <a:lnSpc>
                <a:spcPct val="90000"/>
              </a:lnSpc>
              <a:spcBef>
                <a:spcPts val="500"/>
              </a:spcBef>
              <a:buFont typeface="Arial"/>
              <a:buChar char="•"/>
            </a:pPr>
            <a:r>
              <a:rPr lang="en-US" b="1"/>
              <a:t>Flagging</a:t>
            </a:r>
            <a:r>
              <a:rPr lang="en-US"/>
              <a:t>: High-risk submissions are flagged for review.</a:t>
            </a:r>
            <a:endParaRPr lang="en-US">
              <a:ea typeface="Calibri"/>
              <a:cs typeface="Calibri"/>
            </a:endParaRPr>
          </a:p>
          <a:p>
            <a:pPr lvl="1">
              <a:lnSpc>
                <a:spcPct val="90000"/>
              </a:lnSpc>
              <a:spcBef>
                <a:spcPts val="500"/>
              </a:spcBef>
              <a:buFont typeface="Arial"/>
              <a:buChar char="•"/>
            </a:pPr>
            <a:r>
              <a:rPr lang="en-US" b="1"/>
              <a:t>Investigation</a:t>
            </a:r>
            <a:r>
              <a:rPr lang="en-US"/>
              <a:t>: Analysts review flagged cases and decide on actions.</a:t>
            </a:r>
            <a:endParaRPr lang="en-US">
              <a:ea typeface="Calibri"/>
              <a:cs typeface="Calibri"/>
            </a:endParaRPr>
          </a:p>
          <a:p>
            <a:pPr lvl="1">
              <a:lnSpc>
                <a:spcPct val="90000"/>
              </a:lnSpc>
              <a:spcBef>
                <a:spcPts val="500"/>
              </a:spcBef>
              <a:buFont typeface="Arial"/>
              <a:buChar char="•"/>
            </a:pPr>
            <a:r>
              <a:rPr lang="en-US" b="1"/>
              <a:t>Compliance Reporting</a:t>
            </a:r>
            <a:r>
              <a:rPr lang="en-US"/>
              <a:t>: Data is reported to stakeholders.</a:t>
            </a:r>
            <a:endParaRPr lang="en-US">
              <a:ea typeface="Calibri"/>
              <a:cs typeface="Calibri"/>
            </a:endParaRPr>
          </a:p>
        </p:txBody>
      </p:sp>
      <p:sp>
        <p:nvSpPr>
          <p:cNvPr id="4" name="Slide Number Placeholder 3"/>
          <p:cNvSpPr>
            <a:spLocks noGrp="1"/>
          </p:cNvSpPr>
          <p:nvPr>
            <p:ph type="sldNum" sz="quarter" idx="5"/>
          </p:nvPr>
        </p:nvSpPr>
        <p:spPr/>
        <p:txBody>
          <a:bodyPr/>
          <a:lstStyle/>
          <a:p>
            <a:fld id="{D2BE80EF-B589-4248-8966-8CC0F94FF14E}" type="slidenum">
              <a:rPr lang="en-US"/>
              <a:t>4</a:t>
            </a:fld>
            <a:endParaRPr lang="en-US"/>
          </a:p>
        </p:txBody>
      </p:sp>
    </p:spTree>
    <p:extLst>
      <p:ext uri="{BB962C8B-B14F-4D97-AF65-F5344CB8AC3E}">
        <p14:creationId xmlns:p14="http://schemas.microsoft.com/office/powerpoint/2010/main" val="3583009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Core Actors</a:t>
            </a:r>
            <a:r>
              <a:rPr lang="en-US"/>
              <a:t>: </a:t>
            </a:r>
          </a:p>
          <a:p>
            <a:pPr lvl="1">
              <a:lnSpc>
                <a:spcPct val="90000"/>
              </a:lnSpc>
              <a:spcBef>
                <a:spcPts val="500"/>
              </a:spcBef>
              <a:buFont typeface="Arial"/>
              <a:buChar char="•"/>
            </a:pPr>
            <a:r>
              <a:rPr lang="en-US" b="1"/>
              <a:t>Taxpayer</a:t>
            </a:r>
            <a:r>
              <a:rPr lang="en-US"/>
              <a:t>: Submits tax filings, updates property info.</a:t>
            </a:r>
          </a:p>
          <a:p>
            <a:pPr lvl="1">
              <a:lnSpc>
                <a:spcPct val="90000"/>
              </a:lnSpc>
              <a:spcBef>
                <a:spcPts val="500"/>
              </a:spcBef>
              <a:buFont typeface="Arial"/>
              <a:buChar char="•"/>
            </a:pPr>
            <a:r>
              <a:rPr lang="en-US" b="1"/>
              <a:t>Tax Authority Officer</a:t>
            </a:r>
            <a:r>
              <a:rPr lang="en-US"/>
              <a:t>: Reviews flagged cases and takes corrective actions.</a:t>
            </a:r>
          </a:p>
          <a:p>
            <a:pPr lvl="1">
              <a:lnSpc>
                <a:spcPct val="90000"/>
              </a:lnSpc>
              <a:spcBef>
                <a:spcPts val="500"/>
              </a:spcBef>
              <a:buFont typeface="Arial"/>
              <a:buChar char="•"/>
            </a:pPr>
            <a:r>
              <a:rPr lang="en-US" b="1"/>
              <a:t>Fraud Detection Engine</a:t>
            </a:r>
            <a:r>
              <a:rPr lang="en-US"/>
              <a:t>: Identifies suspicious behaviors using data models.</a:t>
            </a:r>
          </a:p>
          <a:p>
            <a:pPr lvl="1">
              <a:lnSpc>
                <a:spcPct val="90000"/>
              </a:lnSpc>
              <a:spcBef>
                <a:spcPts val="500"/>
              </a:spcBef>
              <a:buFont typeface="Arial"/>
              <a:buChar char="•"/>
            </a:pPr>
            <a:r>
              <a:rPr lang="en-US" b="1"/>
              <a:t>Compliance System</a:t>
            </a:r>
            <a:r>
              <a:rPr lang="en-US"/>
              <a:t>: Monitors taxpayer filings and payments.</a:t>
            </a:r>
          </a:p>
          <a:p>
            <a:pPr marL="285750" indent="-285750">
              <a:lnSpc>
                <a:spcPct val="90000"/>
              </a:lnSpc>
              <a:spcBef>
                <a:spcPts val="1000"/>
              </a:spcBef>
              <a:buFont typeface="Arial"/>
              <a:buChar char="•"/>
            </a:pPr>
            <a:r>
              <a:rPr lang="en-US" b="1"/>
              <a:t>Key Use Cases</a:t>
            </a:r>
            <a:r>
              <a:rPr lang="en-US"/>
              <a:t>: </a:t>
            </a:r>
          </a:p>
          <a:p>
            <a:pPr lvl="1">
              <a:lnSpc>
                <a:spcPct val="90000"/>
              </a:lnSpc>
              <a:spcBef>
                <a:spcPts val="500"/>
              </a:spcBef>
              <a:buFont typeface="Arial"/>
              <a:buChar char="•"/>
            </a:pPr>
            <a:r>
              <a:rPr lang="en-US" b="1"/>
              <a:t>Tax Filing &amp; Submission</a:t>
            </a:r>
            <a:r>
              <a:rPr lang="en-US"/>
              <a:t>: Taxpayer submits data.</a:t>
            </a:r>
          </a:p>
          <a:p>
            <a:pPr lvl="1">
              <a:lnSpc>
                <a:spcPct val="90000"/>
              </a:lnSpc>
              <a:spcBef>
                <a:spcPts val="500"/>
              </a:spcBef>
              <a:buFont typeface="Arial"/>
              <a:buChar char="•"/>
            </a:pPr>
            <a:r>
              <a:rPr lang="en-US" b="1"/>
              <a:t>Data Validation</a:t>
            </a:r>
            <a:r>
              <a:rPr lang="en-US"/>
              <a:t>: System cross-checks data against external sources.</a:t>
            </a:r>
          </a:p>
          <a:p>
            <a:pPr lvl="1">
              <a:lnSpc>
                <a:spcPct val="90000"/>
              </a:lnSpc>
              <a:spcBef>
                <a:spcPts val="500"/>
              </a:spcBef>
              <a:buFont typeface="Arial"/>
              <a:buChar char="•"/>
            </a:pPr>
            <a:r>
              <a:rPr lang="en-US" b="1"/>
              <a:t>Suspicious Activity Detection</a:t>
            </a:r>
            <a:r>
              <a:rPr lang="en-US"/>
              <a:t>: Flagging potentially fraudulent activities.</a:t>
            </a:r>
          </a:p>
          <a:p>
            <a:pPr lvl="1">
              <a:lnSpc>
                <a:spcPct val="90000"/>
              </a:lnSpc>
              <a:spcBef>
                <a:spcPts val="500"/>
              </a:spcBef>
              <a:buFont typeface="Arial"/>
              <a:buChar char="•"/>
            </a:pPr>
            <a:r>
              <a:rPr lang="en-US" b="1"/>
              <a:t>Investigation &amp; Review</a:t>
            </a:r>
            <a:r>
              <a:rPr lang="en-US"/>
              <a:t>: Compliance officers investigate flagged activities.</a:t>
            </a:r>
          </a:p>
          <a:p>
            <a:pPr marL="285750" indent="-285750">
              <a:lnSpc>
                <a:spcPct val="90000"/>
              </a:lnSpc>
              <a:spcBef>
                <a:spcPts val="1000"/>
              </a:spcBef>
              <a:buFont typeface="Arial"/>
              <a:buChar char="•"/>
            </a:pPr>
            <a:r>
              <a:rPr lang="en-US" b="1"/>
              <a:t>Goal</a:t>
            </a:r>
            <a:r>
              <a:rPr lang="en-US"/>
              <a:t>: Provide alerts and workflows for investigations.</a:t>
            </a:r>
          </a:p>
        </p:txBody>
      </p:sp>
      <p:sp>
        <p:nvSpPr>
          <p:cNvPr id="4" name="Slide Number Placeholder 3"/>
          <p:cNvSpPr>
            <a:spLocks noGrp="1"/>
          </p:cNvSpPr>
          <p:nvPr>
            <p:ph type="sldNum" sz="quarter" idx="5"/>
          </p:nvPr>
        </p:nvSpPr>
        <p:spPr/>
        <p:txBody>
          <a:bodyPr/>
          <a:lstStyle/>
          <a:p>
            <a:fld id="{D2BE80EF-B589-4248-8966-8CC0F94FF14E}" type="slidenum">
              <a:t>5</a:t>
            </a:fld>
            <a:endParaRPr lang="en-US"/>
          </a:p>
        </p:txBody>
      </p:sp>
    </p:spTree>
    <p:extLst>
      <p:ext uri="{BB962C8B-B14F-4D97-AF65-F5344CB8AC3E}">
        <p14:creationId xmlns:p14="http://schemas.microsoft.com/office/powerpoint/2010/main" val="625318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Motivation for choosing MSA over Monolithic  : </a:t>
            </a:r>
          </a:p>
          <a:p>
            <a:r>
              <a:rPr lang="en-US">
                <a:ea typeface="Calibri"/>
                <a:cs typeface="Calibri"/>
              </a:rPr>
              <a:t>Strategic Value to Business : Aligns to  Business Architecture composability action plan. Enable swift ROI and change process efficiency.</a:t>
            </a:r>
          </a:p>
          <a:p>
            <a:r>
              <a:rPr lang="en-US">
                <a:ea typeface="Calibri"/>
                <a:cs typeface="Calibri"/>
              </a:rPr>
              <a:t>Separation of concerns. </a:t>
            </a:r>
            <a:r>
              <a:rPr lang="en-US"/>
              <a:t>Address complexity</a:t>
            </a:r>
            <a:r>
              <a:rPr lang="en"/>
              <a:t> and scalability requirements.</a:t>
            </a:r>
            <a:endParaRPr lang="en-US">
              <a:ea typeface="Calibri"/>
              <a:cs typeface="Calibri"/>
            </a:endParaRPr>
          </a:p>
          <a:p>
            <a:r>
              <a:rPr lang="en"/>
              <a:t>Follows composable architecture.  Divides the entire system into smaller, modular services that can operate independently, focusing on specific business functions or capabilities. </a:t>
            </a:r>
            <a:endParaRPr lang="en-US"/>
          </a:p>
          <a:p>
            <a:r>
              <a:rPr lang="en"/>
              <a:t>Modularity practices create dynamic and deployable application and seamless data integration. </a:t>
            </a:r>
            <a:endParaRPr lang="en-US">
              <a:ea typeface="Calibri"/>
              <a:cs typeface="Calibri"/>
            </a:endParaRPr>
          </a:p>
        </p:txBody>
      </p:sp>
      <p:sp>
        <p:nvSpPr>
          <p:cNvPr id="4" name="Slide Number Placeholder 3"/>
          <p:cNvSpPr>
            <a:spLocks noGrp="1"/>
          </p:cNvSpPr>
          <p:nvPr>
            <p:ph type="sldNum" sz="quarter" idx="5"/>
          </p:nvPr>
        </p:nvSpPr>
        <p:spPr/>
        <p:txBody>
          <a:bodyPr/>
          <a:lstStyle/>
          <a:p>
            <a:fld id="{D2BE80EF-B589-4248-8966-8CC0F94FF14E}" type="slidenum">
              <a:rPr lang="en-US"/>
              <a:t>6</a:t>
            </a:fld>
            <a:endParaRPr lang="en-US"/>
          </a:p>
        </p:txBody>
      </p:sp>
    </p:spTree>
    <p:extLst>
      <p:ext uri="{BB962C8B-B14F-4D97-AF65-F5344CB8AC3E}">
        <p14:creationId xmlns:p14="http://schemas.microsoft.com/office/powerpoint/2010/main" val="1578029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Assemblage process is followed to develop GOOD service architechture. </a:t>
            </a:r>
            <a:r>
              <a:rPr lang="en-US"/>
              <a:t>Key design challenge when using microservices, is implementing distributed operations, which span multiple services. Presents a challenge since each service has its own database.The solution is to use the service collaboration patterns. </a:t>
            </a:r>
          </a:p>
          <a:p>
            <a:r>
              <a:rPr lang="en-US"/>
              <a:t> API Gateway Pattern:</a:t>
            </a:r>
          </a:p>
          <a:p>
            <a:r>
              <a:rPr lang="en-US"/>
              <a:t>An API Gateway can act as a facade for clients, routing requests to the appropriate services and aggregating responses from multiple services. This is useful when multiple services need to be queried to provide a complete response to the client (e.g., collecting data from fraud detection and compliance services to present a decision). Can handle rate limiting, authentication, and logging centrally. To prevent single point of failure design it for high availability.</a:t>
            </a:r>
          </a:p>
          <a:p>
            <a:r>
              <a:rPr lang="en-US"/>
              <a:t>○ Utility:</a:t>
            </a:r>
          </a:p>
          <a:p>
            <a:pPr marL="171450" indent="-171450">
              <a:buFont typeface="Arial"/>
              <a:buChar char="•"/>
            </a:pPr>
            <a:r>
              <a:rPr lang="en-US"/>
              <a:t>Simplifies communication from clients by exposing a single entry point.</a:t>
            </a:r>
            <a:endParaRPr lang="en-US">
              <a:ea typeface="Calibri" panose="020F0502020204030204"/>
              <a:cs typeface="Calibri" panose="020F0502020204030204"/>
            </a:endParaRPr>
          </a:p>
          <a:p>
            <a:pPr marL="171450" indent="-171450">
              <a:buFont typeface="Arial"/>
              <a:buChar char="•"/>
            </a:pPr>
            <a:r>
              <a:rPr lang="en-US"/>
              <a:t> Allows for API composition, where the API Gateway aggregates responses from multiple services.</a:t>
            </a:r>
            <a:endParaRPr lang="en-US">
              <a:ea typeface="Calibri" panose="020F0502020204030204"/>
              <a:cs typeface="Calibri" panose="020F0502020204030204"/>
            </a:endParaRPr>
          </a:p>
          <a:p>
            <a:r>
              <a:rPr lang="en-US"/>
              <a:t>Saga Pattern:</a:t>
            </a:r>
          </a:p>
          <a:p>
            <a:pPr marL="171450" indent="-171450">
              <a:buFont typeface="Arial"/>
              <a:buChar char="•"/>
            </a:pPr>
            <a:r>
              <a:rPr lang="en-US"/>
              <a:t>The Saga pattern is designed to handle long-running transactions and coordinate workflows across multiple services. In a tax fraud detection system, a saga can help coordinate a complex flow where multiple services need to be involved in a single fraud detection process.</a:t>
            </a:r>
          </a:p>
          <a:p>
            <a:pPr marL="171450" indent="-171450">
              <a:buFont typeface="Arial"/>
              <a:buChar char="•"/>
            </a:pPr>
            <a:r>
              <a:rPr lang="en-US"/>
              <a:t>A saga can either be choreographed (each service knows its role and publishes events to trigger the next action) or orchestrated (a central orchestrator service directs the process flow).</a:t>
            </a:r>
            <a:br>
              <a:rPr lang="en-US">
                <a:cs typeface="+mn-lt"/>
              </a:rPr>
            </a:br>
            <a:r>
              <a:rPr lang="en-US"/>
              <a:t> Use Case: If a fraudulent activity is detected in a transaction, the saga can involve various steps, such as notifying the tax authority, updating the user's account status, and creating an audit trail. If any step fails, compensating actions can be triggered to ensure consistency.</a:t>
            </a:r>
            <a:br>
              <a:rPr lang="en-US">
                <a:cs typeface="+mn-lt"/>
              </a:rPr>
            </a:br>
            <a:r>
              <a:rPr lang="en-US"/>
              <a:t> Implementation:</a:t>
            </a:r>
            <a:endParaRPr lang="en-US">
              <a:ea typeface="Calibri" panose="020F0502020204030204"/>
              <a:cs typeface="Calibri" panose="020F0502020204030204"/>
            </a:endParaRPr>
          </a:p>
          <a:p>
            <a:pPr marL="628650" lvl="1" indent="-171450">
              <a:buFont typeface="Arial"/>
              <a:buChar char="•"/>
            </a:pPr>
            <a:r>
              <a:rPr lang="en-US"/>
              <a:t>Use event-driven communication (e.g., Kafka) to implement the saga steps and ensure eventual consistency across services.</a:t>
            </a:r>
          </a:p>
          <a:p>
            <a:pPr lvl="1"/>
            <a:endParaRPr lang="en-US">
              <a:ea typeface="Calibri" panose="020F0502020204030204"/>
              <a:cs typeface="Calibri" panose="020F0502020204030204"/>
            </a:endParaRPr>
          </a:p>
          <a:p>
            <a:pPr indent="-171450"/>
            <a:r>
              <a:rPr lang="en-US"/>
              <a:t>An API Gateway will use a Circuit Breaker to invoke services.Circuit Breaker proves its utility as it prevent a network or service failure from cascading to other services.It functions in a similar fashion to an electrical circuit breaker. When the number of consecutive failures crosses a threshold, the circuit breaker trips, and for the duration of a timeout period all attempts to invoke the remote service will fail immediately. After the timeout expires the circuit breaker allows a limited number of test requests to pass through. If those requests succeed the circuit breaker resumes normal operation.</a:t>
            </a:r>
            <a:endParaRPr lang="en-US">
              <a:ea typeface="Calibri"/>
              <a:cs typeface="Calibri"/>
            </a:endParaRPr>
          </a:p>
          <a:p>
            <a:pPr indent="-171450"/>
            <a:endParaRPr lang="en-US"/>
          </a:p>
          <a:p>
            <a:pPr indent="-171450"/>
            <a:r>
              <a:rPr lang="en-US"/>
              <a:t>A modern microservice-based application typically runs in a virtualized or containerized environments where the number of instances of a service and their locations changes dynamically.Service Discovery pattern implements a mechanism that enables the clients of service to make requests to a dynamically changing set of transitory service instances.It solves the issue of the client of a service - the API gateway or another service - to discover the location of a service instance.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2BE80EF-B589-4248-8966-8CC0F94FF14E}" type="slidenum">
              <a:rPr lang="en-US"/>
              <a:t>7</a:t>
            </a:fld>
            <a:endParaRPr lang="en-US"/>
          </a:p>
        </p:txBody>
      </p:sp>
    </p:spTree>
    <p:extLst>
      <p:ext uri="{BB962C8B-B14F-4D97-AF65-F5344CB8AC3E}">
        <p14:creationId xmlns:p14="http://schemas.microsoft.com/office/powerpoint/2010/main" val="904093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Motivation to adopt this Integration workflow :</a:t>
            </a:r>
          </a:p>
          <a:p>
            <a:r>
              <a:rPr lang="en-US"/>
              <a:t>1. Separation of Concerns:</a:t>
            </a:r>
          </a:p>
          <a:p>
            <a:r>
              <a:rPr lang="en-US"/>
              <a:t>• Microservices are focused on their core business logic (e.g., handling tax filings, detecting fraud), while the ELT pipeline focuses on data integration, transformation, and loading. This keeps both systems simpler, more maintainable, and decoupled.</a:t>
            </a:r>
          </a:p>
          <a:p>
            <a:r>
              <a:rPr lang="en-US"/>
              <a:t>2. Scalability:</a:t>
            </a:r>
          </a:p>
          <a:p>
            <a:r>
              <a:rPr lang="en-US"/>
              <a:t>• Microservices can scale independently from the ELT pipeline. For example, if system have a spike in tax filing submissions, system can scale the Tax Filing Microservice to handle more requests without affecting the ELT process.</a:t>
            </a:r>
          </a:p>
          <a:p>
            <a:r>
              <a:rPr lang="en-US"/>
              <a:t>• Similarly, system can scale the ELT pipeline to handle large amounts of data extraction, loading and transformation.</a:t>
            </a:r>
          </a:p>
          <a:p>
            <a:r>
              <a:rPr lang="en-US"/>
              <a:t>3. Real-time or Batch Processing:</a:t>
            </a:r>
          </a:p>
          <a:p>
            <a:r>
              <a:rPr lang="en-US"/>
              <a:t>• Microservices can publish data in real-time via event streams (e.g., Kafka), enabling the ELT pipeline to consume and process data in near real-time.</a:t>
            </a:r>
          </a:p>
          <a:p>
            <a:r>
              <a:rPr lang="en-US"/>
              <a:t>• Alternatively, the ELT process can run on a batch schedule (e.g., nightly), pulling data periodically from the microservices.</a:t>
            </a:r>
          </a:p>
          <a:p>
            <a:r>
              <a:rPr lang="en-US"/>
              <a:t>4. Flexibility in Data Processing:</a:t>
            </a:r>
          </a:p>
          <a:p>
            <a:r>
              <a:rPr lang="en-US"/>
              <a:t>• The ELT pipeline can transform and enrich data in a way that is independent of the microservices. For example, the microservices do not need to know about the data lakehouse or the reporting layer — they just expose data for ELT to consume.</a:t>
            </a:r>
          </a:p>
          <a:p>
            <a:r>
              <a:rPr lang="en-US"/>
              <a:t>5. Event-driven Architecture:</a:t>
            </a:r>
          </a:p>
          <a:p>
            <a:r>
              <a:rPr lang="en-US"/>
              <a:t>Instead of polling for data periodically, microservices can publish events (e.g., via Kafka), and the ELT system can subscribe to these events. This makes the entire system event-driven and more efficient, as data is only processed when there is new or updated information to process.</a:t>
            </a:r>
          </a:p>
        </p:txBody>
      </p:sp>
      <p:sp>
        <p:nvSpPr>
          <p:cNvPr id="4" name="Slide Number Placeholder 3"/>
          <p:cNvSpPr>
            <a:spLocks noGrp="1"/>
          </p:cNvSpPr>
          <p:nvPr>
            <p:ph type="sldNum" sz="quarter" idx="5"/>
          </p:nvPr>
        </p:nvSpPr>
        <p:spPr/>
        <p:txBody>
          <a:bodyPr/>
          <a:lstStyle/>
          <a:p>
            <a:fld id="{D2BE80EF-B589-4248-8966-8CC0F94FF14E}" type="slidenum">
              <a:rPr lang="en-US"/>
              <a:t>12</a:t>
            </a:fld>
            <a:endParaRPr lang="en-US"/>
          </a:p>
        </p:txBody>
      </p:sp>
    </p:spTree>
    <p:extLst>
      <p:ext uri="{BB962C8B-B14F-4D97-AF65-F5344CB8AC3E}">
        <p14:creationId xmlns:p14="http://schemas.microsoft.com/office/powerpoint/2010/main" val="1231289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Title:</a:t>
            </a:r>
            <a:r>
              <a:rPr lang="en-US"/>
              <a:t> Layered Technology Architecture</a:t>
            </a:r>
          </a:p>
          <a:p>
            <a:endParaRPr lang="en-US"/>
          </a:p>
          <a:p>
            <a:r>
              <a:rPr lang="en-US"/>
              <a:t>Separation of concerns – easier to manage</a:t>
            </a:r>
          </a:p>
          <a:p>
            <a:r>
              <a:rPr lang="en-US"/>
              <a:t>Flexible, adaptable, easy to maintain and expand</a:t>
            </a:r>
          </a:p>
          <a:p>
            <a:pPr marL="285750" indent="-285750">
              <a:buFont typeface="Calibri,Sans-Serif"/>
              <a:buChar char="-"/>
            </a:pPr>
            <a:r>
              <a:rPr lang="en-US" b="1"/>
              <a:t>Six Layers of Architecture:</a:t>
            </a:r>
            <a:endParaRPr lang="en-US"/>
          </a:p>
          <a:p>
            <a:pPr marL="742950" lvl="1" indent="-285750">
              <a:buFont typeface="Arial,Sans-Serif"/>
              <a:buChar char="•"/>
            </a:pPr>
            <a:r>
              <a:rPr lang="en-US" b="1"/>
              <a:t>Data Layer:</a:t>
            </a:r>
            <a:r>
              <a:rPr lang="en-US"/>
              <a:t> Manages ingestion and secure storage.</a:t>
            </a:r>
          </a:p>
          <a:p>
            <a:pPr marL="742950" lvl="1" indent="-285750">
              <a:buFont typeface="Arial,Sans-Serif"/>
              <a:buChar char="•"/>
            </a:pPr>
            <a:r>
              <a:rPr lang="en-US" b="1"/>
              <a:t>Processing Layer:</a:t>
            </a:r>
            <a:r>
              <a:rPr lang="en-US"/>
              <a:t> Fraud detection engine with ML models and rules.</a:t>
            </a:r>
          </a:p>
          <a:p>
            <a:pPr marL="742950" lvl="1" indent="-285750">
              <a:buFont typeface="Arial,Sans-Serif"/>
              <a:buChar char="•"/>
            </a:pPr>
            <a:r>
              <a:rPr lang="en-US" b="1"/>
              <a:t>Security Layer:</a:t>
            </a:r>
            <a:r>
              <a:rPr lang="en-US"/>
              <a:t> Access management, encryption, and monitoring.</a:t>
            </a:r>
          </a:p>
          <a:p>
            <a:pPr marL="742950" lvl="1" indent="-285750">
              <a:buFont typeface="Arial,Sans-Serif"/>
              <a:buChar char="•"/>
            </a:pPr>
            <a:r>
              <a:rPr lang="en-US" b="1"/>
              <a:t>Integration Layer:</a:t>
            </a:r>
            <a:r>
              <a:rPr lang="en-US"/>
              <a:t> APIs and data sharing frameworks.</a:t>
            </a:r>
          </a:p>
          <a:p>
            <a:pPr marL="742950" lvl="1" indent="-285750">
              <a:buFont typeface="Arial,Sans-Serif"/>
              <a:buChar char="•"/>
            </a:pPr>
            <a:r>
              <a:rPr lang="en-US" b="1"/>
              <a:t>Infrastructure Layer:</a:t>
            </a:r>
            <a:r>
              <a:rPr lang="en-US"/>
              <a:t> Hybrid cloud hosting for scalability and availability.</a:t>
            </a:r>
          </a:p>
          <a:p>
            <a:pPr marL="742950" lvl="1" indent="-285750">
              <a:buFont typeface="Arial,Sans-Serif"/>
              <a:buChar char="•"/>
            </a:pPr>
            <a:r>
              <a:rPr lang="en-US" b="1"/>
              <a:t>Presentation Layer:</a:t>
            </a:r>
            <a:r>
              <a:rPr lang="en-US"/>
              <a:t> Case management and reporting portals for compliance officers.</a:t>
            </a:r>
          </a:p>
          <a:p>
            <a:pPr marL="285750" indent="-285750">
              <a:buFont typeface="Calibri,Sans-Serif"/>
              <a:buChar char="-"/>
            </a:pPr>
            <a:r>
              <a:rPr lang="en-US" b="1"/>
              <a:t>Key Features:</a:t>
            </a:r>
            <a:endParaRPr lang="en-US"/>
          </a:p>
          <a:p>
            <a:pPr marL="742950" lvl="1" indent="-285750">
              <a:buFont typeface="Arial,Sans-Serif"/>
              <a:buChar char="•"/>
            </a:pPr>
            <a:r>
              <a:rPr lang="en-US"/>
              <a:t>Zero-Downtime Deployments: Ensures uninterrupted service.</a:t>
            </a:r>
          </a:p>
          <a:p>
            <a:pPr marL="742950" lvl="1" indent="-285750">
              <a:buFont typeface="Arial,Sans-Serif"/>
              <a:buChar char="•"/>
            </a:pPr>
            <a:r>
              <a:rPr lang="en-US"/>
              <a:t>CI/CD Pipelines: Supports continuous innovation and testing.</a:t>
            </a:r>
          </a:p>
          <a:p>
            <a:pPr marL="742950" lvl="1" indent="-285750">
              <a:buFont typeface="Arial,Sans-Serif"/>
              <a:buChar char="•"/>
            </a:pPr>
            <a:r>
              <a:rPr lang="en-US"/>
              <a:t>Monitoring and Resilience: Proactive detection of performance issues.</a:t>
            </a:r>
          </a:p>
        </p:txBody>
      </p:sp>
      <p:sp>
        <p:nvSpPr>
          <p:cNvPr id="4" name="Slide Number Placeholder 3"/>
          <p:cNvSpPr>
            <a:spLocks noGrp="1"/>
          </p:cNvSpPr>
          <p:nvPr>
            <p:ph type="sldNum" sz="quarter" idx="5"/>
          </p:nvPr>
        </p:nvSpPr>
        <p:spPr/>
        <p:txBody>
          <a:bodyPr/>
          <a:lstStyle/>
          <a:p>
            <a:fld id="{D2BE80EF-B589-4248-8966-8CC0F94FF14E}" type="slidenum">
              <a:rPr lang="en-US"/>
              <a:t>17</a:t>
            </a:fld>
            <a:endParaRPr lang="en-US"/>
          </a:p>
        </p:txBody>
      </p:sp>
    </p:spTree>
    <p:extLst>
      <p:ext uri="{BB962C8B-B14F-4D97-AF65-F5344CB8AC3E}">
        <p14:creationId xmlns:p14="http://schemas.microsoft.com/office/powerpoint/2010/main" val="457958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2378435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D0E3-7B3F-701C-6418-DCEE92D339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A08D6EB-2F75-04CA-FC8E-0EC1269202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3AE3BAE-47E7-F319-B168-A8744FA094E5}"/>
              </a:ext>
            </a:extLst>
          </p:cNvPr>
          <p:cNvSpPr>
            <a:spLocks noGrp="1"/>
          </p:cNvSpPr>
          <p:nvPr>
            <p:ph type="dt" sz="half" idx="10"/>
          </p:nvPr>
        </p:nvSpPr>
        <p:spPr/>
        <p:txBody>
          <a:bodyPr/>
          <a:lstStyle/>
          <a:p>
            <a:fld id="{A68C83D7-3570-4154-A961-34022599DCA3}" type="datetimeFigureOut">
              <a:rPr lang="en-CA" smtClean="0"/>
              <a:t>2024-12-03</a:t>
            </a:fld>
            <a:endParaRPr lang="en-CA"/>
          </a:p>
        </p:txBody>
      </p:sp>
      <p:sp>
        <p:nvSpPr>
          <p:cNvPr id="5" name="Footer Placeholder 4">
            <a:extLst>
              <a:ext uri="{FF2B5EF4-FFF2-40B4-BE49-F238E27FC236}">
                <a16:creationId xmlns:a16="http://schemas.microsoft.com/office/drawing/2014/main" id="{68DAE7ED-830D-9A90-CBA7-3C7A64692E5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FEF61AA-272B-016F-8537-AF2ABB91A291}"/>
              </a:ext>
            </a:extLst>
          </p:cNvPr>
          <p:cNvSpPr>
            <a:spLocks noGrp="1"/>
          </p:cNvSpPr>
          <p:nvPr>
            <p:ph type="sldNum" sz="quarter" idx="12"/>
          </p:nvPr>
        </p:nvSpPr>
        <p:spPr/>
        <p:txBody>
          <a:bodyPr/>
          <a:lstStyle/>
          <a:p>
            <a:fld id="{3AF96C34-B041-412C-AFE5-F9D67AD4012C}" type="slidenum">
              <a:rPr lang="en-CA" smtClean="0"/>
              <a:t>‹#›</a:t>
            </a:fld>
            <a:endParaRPr lang="en-CA"/>
          </a:p>
        </p:txBody>
      </p:sp>
    </p:spTree>
    <p:extLst>
      <p:ext uri="{BB962C8B-B14F-4D97-AF65-F5344CB8AC3E}">
        <p14:creationId xmlns:p14="http://schemas.microsoft.com/office/powerpoint/2010/main" val="3102864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2BE41-A7C8-ABFC-2541-A71E63B0038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5092B47-3B30-177A-0EA5-F661A5300B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1AE3AF3-9F74-EE51-6DE0-7549A2EB67E4}"/>
              </a:ext>
            </a:extLst>
          </p:cNvPr>
          <p:cNvSpPr>
            <a:spLocks noGrp="1"/>
          </p:cNvSpPr>
          <p:nvPr>
            <p:ph type="dt" sz="half" idx="10"/>
          </p:nvPr>
        </p:nvSpPr>
        <p:spPr/>
        <p:txBody>
          <a:bodyPr/>
          <a:lstStyle/>
          <a:p>
            <a:fld id="{A68C83D7-3570-4154-A961-34022599DCA3}" type="datetimeFigureOut">
              <a:rPr lang="en-CA" smtClean="0"/>
              <a:t>2024-12-03</a:t>
            </a:fld>
            <a:endParaRPr lang="en-CA"/>
          </a:p>
        </p:txBody>
      </p:sp>
      <p:sp>
        <p:nvSpPr>
          <p:cNvPr id="5" name="Footer Placeholder 4">
            <a:extLst>
              <a:ext uri="{FF2B5EF4-FFF2-40B4-BE49-F238E27FC236}">
                <a16:creationId xmlns:a16="http://schemas.microsoft.com/office/drawing/2014/main" id="{8E8D7E2B-B7D2-09CD-F9F4-5F80EBE1D4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E7AAAD-33C3-03B1-0556-02085E04E16D}"/>
              </a:ext>
            </a:extLst>
          </p:cNvPr>
          <p:cNvSpPr>
            <a:spLocks noGrp="1"/>
          </p:cNvSpPr>
          <p:nvPr>
            <p:ph type="sldNum" sz="quarter" idx="12"/>
          </p:nvPr>
        </p:nvSpPr>
        <p:spPr/>
        <p:txBody>
          <a:bodyPr/>
          <a:lstStyle/>
          <a:p>
            <a:fld id="{3AF96C34-B041-412C-AFE5-F9D67AD4012C}" type="slidenum">
              <a:rPr lang="en-CA" smtClean="0"/>
              <a:t>‹#›</a:t>
            </a:fld>
            <a:endParaRPr lang="en-CA"/>
          </a:p>
        </p:txBody>
      </p:sp>
    </p:spTree>
    <p:extLst>
      <p:ext uri="{BB962C8B-B14F-4D97-AF65-F5344CB8AC3E}">
        <p14:creationId xmlns:p14="http://schemas.microsoft.com/office/powerpoint/2010/main" val="2308508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7F976-A69C-19FC-1809-88180AFC88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030622E-24DC-E907-315C-C6A88056EC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E484EB-875E-F42A-1A92-7A1D22FE3E95}"/>
              </a:ext>
            </a:extLst>
          </p:cNvPr>
          <p:cNvSpPr>
            <a:spLocks noGrp="1"/>
          </p:cNvSpPr>
          <p:nvPr>
            <p:ph type="dt" sz="half" idx="10"/>
          </p:nvPr>
        </p:nvSpPr>
        <p:spPr/>
        <p:txBody>
          <a:bodyPr/>
          <a:lstStyle/>
          <a:p>
            <a:fld id="{A68C83D7-3570-4154-A961-34022599DCA3}" type="datetimeFigureOut">
              <a:rPr lang="en-CA" smtClean="0"/>
              <a:t>2024-12-03</a:t>
            </a:fld>
            <a:endParaRPr lang="en-CA"/>
          </a:p>
        </p:txBody>
      </p:sp>
      <p:sp>
        <p:nvSpPr>
          <p:cNvPr id="5" name="Footer Placeholder 4">
            <a:extLst>
              <a:ext uri="{FF2B5EF4-FFF2-40B4-BE49-F238E27FC236}">
                <a16:creationId xmlns:a16="http://schemas.microsoft.com/office/drawing/2014/main" id="{FDC13677-A6EA-A774-09C1-AA96E1D275B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5808512-D316-659E-9CBB-3CC36686E067}"/>
              </a:ext>
            </a:extLst>
          </p:cNvPr>
          <p:cNvSpPr>
            <a:spLocks noGrp="1"/>
          </p:cNvSpPr>
          <p:nvPr>
            <p:ph type="sldNum" sz="quarter" idx="12"/>
          </p:nvPr>
        </p:nvSpPr>
        <p:spPr/>
        <p:txBody>
          <a:bodyPr/>
          <a:lstStyle/>
          <a:p>
            <a:fld id="{3AF96C34-B041-412C-AFE5-F9D67AD4012C}" type="slidenum">
              <a:rPr lang="en-CA" smtClean="0"/>
              <a:t>‹#›</a:t>
            </a:fld>
            <a:endParaRPr lang="en-CA"/>
          </a:p>
        </p:txBody>
      </p:sp>
    </p:spTree>
    <p:extLst>
      <p:ext uri="{BB962C8B-B14F-4D97-AF65-F5344CB8AC3E}">
        <p14:creationId xmlns:p14="http://schemas.microsoft.com/office/powerpoint/2010/main" val="2842732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85DF8-DB0E-A854-D63C-F1F975FC59A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1B55E4A-C6C6-8A03-CADD-7A9D32FF48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722988E-C4F6-BC0F-D548-4DC71A26FF4D}"/>
              </a:ext>
            </a:extLst>
          </p:cNvPr>
          <p:cNvSpPr>
            <a:spLocks noGrp="1"/>
          </p:cNvSpPr>
          <p:nvPr>
            <p:ph type="dt" sz="half" idx="10"/>
          </p:nvPr>
        </p:nvSpPr>
        <p:spPr/>
        <p:txBody>
          <a:bodyPr/>
          <a:lstStyle/>
          <a:p>
            <a:fld id="{A68C83D7-3570-4154-A961-34022599DCA3}" type="datetimeFigureOut">
              <a:rPr lang="en-CA" smtClean="0"/>
              <a:t>2024-12-03</a:t>
            </a:fld>
            <a:endParaRPr lang="en-CA"/>
          </a:p>
        </p:txBody>
      </p:sp>
      <p:sp>
        <p:nvSpPr>
          <p:cNvPr id="5" name="Footer Placeholder 4">
            <a:extLst>
              <a:ext uri="{FF2B5EF4-FFF2-40B4-BE49-F238E27FC236}">
                <a16:creationId xmlns:a16="http://schemas.microsoft.com/office/drawing/2014/main" id="{465C49C6-B385-06BB-4D84-011D0C1424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C5B790F-41C0-4236-B578-4BB81B172A01}"/>
              </a:ext>
            </a:extLst>
          </p:cNvPr>
          <p:cNvSpPr>
            <a:spLocks noGrp="1"/>
          </p:cNvSpPr>
          <p:nvPr>
            <p:ph type="sldNum" sz="quarter" idx="12"/>
          </p:nvPr>
        </p:nvSpPr>
        <p:spPr/>
        <p:txBody>
          <a:bodyPr/>
          <a:lstStyle/>
          <a:p>
            <a:fld id="{3AF96C34-B041-412C-AFE5-F9D67AD4012C}" type="slidenum">
              <a:rPr lang="en-CA" smtClean="0"/>
              <a:t>‹#›</a:t>
            </a:fld>
            <a:endParaRPr lang="en-CA"/>
          </a:p>
        </p:txBody>
      </p:sp>
    </p:spTree>
    <p:extLst>
      <p:ext uri="{BB962C8B-B14F-4D97-AF65-F5344CB8AC3E}">
        <p14:creationId xmlns:p14="http://schemas.microsoft.com/office/powerpoint/2010/main" val="2932415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B133-D0EE-BD81-6EB5-58D079B9DE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730A982-7482-7C23-6F2A-DF0169A3AC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28F5E2-F555-BCBE-2B36-6EA4A5844BE4}"/>
              </a:ext>
            </a:extLst>
          </p:cNvPr>
          <p:cNvSpPr>
            <a:spLocks noGrp="1"/>
          </p:cNvSpPr>
          <p:nvPr>
            <p:ph type="dt" sz="half" idx="10"/>
          </p:nvPr>
        </p:nvSpPr>
        <p:spPr/>
        <p:txBody>
          <a:bodyPr/>
          <a:lstStyle/>
          <a:p>
            <a:fld id="{A68C83D7-3570-4154-A961-34022599DCA3}" type="datetimeFigureOut">
              <a:rPr lang="en-CA" smtClean="0"/>
              <a:t>2024-12-03</a:t>
            </a:fld>
            <a:endParaRPr lang="en-CA"/>
          </a:p>
        </p:txBody>
      </p:sp>
      <p:sp>
        <p:nvSpPr>
          <p:cNvPr id="5" name="Footer Placeholder 4">
            <a:extLst>
              <a:ext uri="{FF2B5EF4-FFF2-40B4-BE49-F238E27FC236}">
                <a16:creationId xmlns:a16="http://schemas.microsoft.com/office/drawing/2014/main" id="{8732DBFB-BBD1-BC30-33FE-DBD5FD4FB47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D006D9B-9D16-1BB7-135A-9A765A4BBE43}"/>
              </a:ext>
            </a:extLst>
          </p:cNvPr>
          <p:cNvSpPr>
            <a:spLocks noGrp="1"/>
          </p:cNvSpPr>
          <p:nvPr>
            <p:ph type="sldNum" sz="quarter" idx="12"/>
          </p:nvPr>
        </p:nvSpPr>
        <p:spPr/>
        <p:txBody>
          <a:bodyPr/>
          <a:lstStyle/>
          <a:p>
            <a:fld id="{3AF96C34-B041-412C-AFE5-F9D67AD4012C}" type="slidenum">
              <a:rPr lang="en-CA" smtClean="0"/>
              <a:t>‹#›</a:t>
            </a:fld>
            <a:endParaRPr lang="en-CA"/>
          </a:p>
        </p:txBody>
      </p:sp>
    </p:spTree>
    <p:extLst>
      <p:ext uri="{BB962C8B-B14F-4D97-AF65-F5344CB8AC3E}">
        <p14:creationId xmlns:p14="http://schemas.microsoft.com/office/powerpoint/2010/main" val="594601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6370-9226-A8FF-8DFF-67DF982B13F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E6FB8B-7F71-DD63-CEEB-2964CCEC53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8B34756-2337-5952-3829-5D0A42310E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C5A8A87-28EE-F9DF-5ABB-BDC888F1AE51}"/>
              </a:ext>
            </a:extLst>
          </p:cNvPr>
          <p:cNvSpPr>
            <a:spLocks noGrp="1"/>
          </p:cNvSpPr>
          <p:nvPr>
            <p:ph type="dt" sz="half" idx="10"/>
          </p:nvPr>
        </p:nvSpPr>
        <p:spPr/>
        <p:txBody>
          <a:bodyPr/>
          <a:lstStyle/>
          <a:p>
            <a:fld id="{A68C83D7-3570-4154-A961-34022599DCA3}" type="datetimeFigureOut">
              <a:rPr lang="en-CA" smtClean="0"/>
              <a:t>2024-12-03</a:t>
            </a:fld>
            <a:endParaRPr lang="en-CA"/>
          </a:p>
        </p:txBody>
      </p:sp>
      <p:sp>
        <p:nvSpPr>
          <p:cNvPr id="6" name="Footer Placeholder 5">
            <a:extLst>
              <a:ext uri="{FF2B5EF4-FFF2-40B4-BE49-F238E27FC236}">
                <a16:creationId xmlns:a16="http://schemas.microsoft.com/office/drawing/2014/main" id="{4ED3A388-79CF-63BA-D99C-97F5F19F012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2362EFA-0D1F-5971-8437-A4DEB93F82A8}"/>
              </a:ext>
            </a:extLst>
          </p:cNvPr>
          <p:cNvSpPr>
            <a:spLocks noGrp="1"/>
          </p:cNvSpPr>
          <p:nvPr>
            <p:ph type="sldNum" sz="quarter" idx="12"/>
          </p:nvPr>
        </p:nvSpPr>
        <p:spPr/>
        <p:txBody>
          <a:bodyPr/>
          <a:lstStyle/>
          <a:p>
            <a:fld id="{3AF96C34-B041-412C-AFE5-F9D67AD4012C}" type="slidenum">
              <a:rPr lang="en-CA" smtClean="0"/>
              <a:t>‹#›</a:t>
            </a:fld>
            <a:endParaRPr lang="en-CA"/>
          </a:p>
        </p:txBody>
      </p:sp>
    </p:spTree>
    <p:extLst>
      <p:ext uri="{BB962C8B-B14F-4D97-AF65-F5344CB8AC3E}">
        <p14:creationId xmlns:p14="http://schemas.microsoft.com/office/powerpoint/2010/main" val="909103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6E26-6852-662D-6643-8B8C27E8046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2554CDB-AC9D-3D6B-10CC-B134AA4F2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24727-94BF-37BA-B6F4-CDC9D5D650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28890BC-88C8-922F-0FA4-A8EA05F95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A7BAE6-AA79-0917-BCA5-6746B85D73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39AFB81-31E8-A3C9-5797-C9BA02D7566E}"/>
              </a:ext>
            </a:extLst>
          </p:cNvPr>
          <p:cNvSpPr>
            <a:spLocks noGrp="1"/>
          </p:cNvSpPr>
          <p:nvPr>
            <p:ph type="dt" sz="half" idx="10"/>
          </p:nvPr>
        </p:nvSpPr>
        <p:spPr/>
        <p:txBody>
          <a:bodyPr/>
          <a:lstStyle/>
          <a:p>
            <a:fld id="{A68C83D7-3570-4154-A961-34022599DCA3}" type="datetimeFigureOut">
              <a:rPr lang="en-CA" smtClean="0"/>
              <a:t>2024-12-03</a:t>
            </a:fld>
            <a:endParaRPr lang="en-CA"/>
          </a:p>
        </p:txBody>
      </p:sp>
      <p:sp>
        <p:nvSpPr>
          <p:cNvPr id="8" name="Footer Placeholder 7">
            <a:extLst>
              <a:ext uri="{FF2B5EF4-FFF2-40B4-BE49-F238E27FC236}">
                <a16:creationId xmlns:a16="http://schemas.microsoft.com/office/drawing/2014/main" id="{748AB87F-D7BD-EAC5-CCFE-EEF619034BC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AC30D8D-2EDA-8DD5-AA14-63143FC3367C}"/>
              </a:ext>
            </a:extLst>
          </p:cNvPr>
          <p:cNvSpPr>
            <a:spLocks noGrp="1"/>
          </p:cNvSpPr>
          <p:nvPr>
            <p:ph type="sldNum" sz="quarter" idx="12"/>
          </p:nvPr>
        </p:nvSpPr>
        <p:spPr/>
        <p:txBody>
          <a:bodyPr/>
          <a:lstStyle/>
          <a:p>
            <a:fld id="{3AF96C34-B041-412C-AFE5-F9D67AD4012C}" type="slidenum">
              <a:rPr lang="en-CA" smtClean="0"/>
              <a:t>‹#›</a:t>
            </a:fld>
            <a:endParaRPr lang="en-CA"/>
          </a:p>
        </p:txBody>
      </p:sp>
    </p:spTree>
    <p:extLst>
      <p:ext uri="{BB962C8B-B14F-4D97-AF65-F5344CB8AC3E}">
        <p14:creationId xmlns:p14="http://schemas.microsoft.com/office/powerpoint/2010/main" val="2836749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1111-5187-0484-3EBA-9543E905BD6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702DC13-3D15-8048-E012-2B9F8695F97A}"/>
              </a:ext>
            </a:extLst>
          </p:cNvPr>
          <p:cNvSpPr>
            <a:spLocks noGrp="1"/>
          </p:cNvSpPr>
          <p:nvPr>
            <p:ph type="dt" sz="half" idx="10"/>
          </p:nvPr>
        </p:nvSpPr>
        <p:spPr/>
        <p:txBody>
          <a:bodyPr/>
          <a:lstStyle/>
          <a:p>
            <a:fld id="{A68C83D7-3570-4154-A961-34022599DCA3}" type="datetimeFigureOut">
              <a:rPr lang="en-CA" smtClean="0"/>
              <a:t>2024-12-03</a:t>
            </a:fld>
            <a:endParaRPr lang="en-CA"/>
          </a:p>
        </p:txBody>
      </p:sp>
      <p:sp>
        <p:nvSpPr>
          <p:cNvPr id="4" name="Footer Placeholder 3">
            <a:extLst>
              <a:ext uri="{FF2B5EF4-FFF2-40B4-BE49-F238E27FC236}">
                <a16:creationId xmlns:a16="http://schemas.microsoft.com/office/drawing/2014/main" id="{5E42DF3D-B4F1-258E-B753-76C5413ACA6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93A2221-B492-3AB1-F180-25D97BDC8BE6}"/>
              </a:ext>
            </a:extLst>
          </p:cNvPr>
          <p:cNvSpPr>
            <a:spLocks noGrp="1"/>
          </p:cNvSpPr>
          <p:nvPr>
            <p:ph type="sldNum" sz="quarter" idx="12"/>
          </p:nvPr>
        </p:nvSpPr>
        <p:spPr/>
        <p:txBody>
          <a:bodyPr/>
          <a:lstStyle/>
          <a:p>
            <a:fld id="{3AF96C34-B041-412C-AFE5-F9D67AD4012C}" type="slidenum">
              <a:rPr lang="en-CA" smtClean="0"/>
              <a:t>‹#›</a:t>
            </a:fld>
            <a:endParaRPr lang="en-CA"/>
          </a:p>
        </p:txBody>
      </p:sp>
    </p:spTree>
    <p:extLst>
      <p:ext uri="{BB962C8B-B14F-4D97-AF65-F5344CB8AC3E}">
        <p14:creationId xmlns:p14="http://schemas.microsoft.com/office/powerpoint/2010/main" val="149691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A28FE4-8FC4-ED45-EF83-51404BDED7DD}"/>
              </a:ext>
            </a:extLst>
          </p:cNvPr>
          <p:cNvSpPr>
            <a:spLocks noGrp="1"/>
          </p:cNvSpPr>
          <p:nvPr>
            <p:ph type="dt" sz="half" idx="10"/>
          </p:nvPr>
        </p:nvSpPr>
        <p:spPr/>
        <p:txBody>
          <a:bodyPr/>
          <a:lstStyle/>
          <a:p>
            <a:fld id="{A68C83D7-3570-4154-A961-34022599DCA3}" type="datetimeFigureOut">
              <a:rPr lang="en-CA" smtClean="0"/>
              <a:t>2024-12-03</a:t>
            </a:fld>
            <a:endParaRPr lang="en-CA"/>
          </a:p>
        </p:txBody>
      </p:sp>
      <p:sp>
        <p:nvSpPr>
          <p:cNvPr id="3" name="Footer Placeholder 2">
            <a:extLst>
              <a:ext uri="{FF2B5EF4-FFF2-40B4-BE49-F238E27FC236}">
                <a16:creationId xmlns:a16="http://schemas.microsoft.com/office/drawing/2014/main" id="{C75B3AE0-4332-56F1-FCC4-15105486FFB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C3A78FD-F4C3-E5B2-2FCB-79BA763618E1}"/>
              </a:ext>
            </a:extLst>
          </p:cNvPr>
          <p:cNvSpPr>
            <a:spLocks noGrp="1"/>
          </p:cNvSpPr>
          <p:nvPr>
            <p:ph type="sldNum" sz="quarter" idx="12"/>
          </p:nvPr>
        </p:nvSpPr>
        <p:spPr/>
        <p:txBody>
          <a:bodyPr/>
          <a:lstStyle/>
          <a:p>
            <a:fld id="{3AF96C34-B041-412C-AFE5-F9D67AD4012C}" type="slidenum">
              <a:rPr lang="en-CA" smtClean="0"/>
              <a:t>‹#›</a:t>
            </a:fld>
            <a:endParaRPr lang="en-CA"/>
          </a:p>
        </p:txBody>
      </p:sp>
    </p:spTree>
    <p:extLst>
      <p:ext uri="{BB962C8B-B14F-4D97-AF65-F5344CB8AC3E}">
        <p14:creationId xmlns:p14="http://schemas.microsoft.com/office/powerpoint/2010/main" val="3500458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18ED8-B28C-8586-4B92-18B674169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ECC4096-FDC8-FE29-152F-C3C7343798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E20B23-E46F-D6D9-4EE6-45E4ED48C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E8E8FB-8F0A-D4D7-0CAF-7CBB60FD5A72}"/>
              </a:ext>
            </a:extLst>
          </p:cNvPr>
          <p:cNvSpPr>
            <a:spLocks noGrp="1"/>
          </p:cNvSpPr>
          <p:nvPr>
            <p:ph type="dt" sz="half" idx="10"/>
          </p:nvPr>
        </p:nvSpPr>
        <p:spPr/>
        <p:txBody>
          <a:bodyPr/>
          <a:lstStyle/>
          <a:p>
            <a:fld id="{A68C83D7-3570-4154-A961-34022599DCA3}" type="datetimeFigureOut">
              <a:rPr lang="en-CA" smtClean="0"/>
              <a:t>2024-12-03</a:t>
            </a:fld>
            <a:endParaRPr lang="en-CA"/>
          </a:p>
        </p:txBody>
      </p:sp>
      <p:sp>
        <p:nvSpPr>
          <p:cNvPr id="6" name="Footer Placeholder 5">
            <a:extLst>
              <a:ext uri="{FF2B5EF4-FFF2-40B4-BE49-F238E27FC236}">
                <a16:creationId xmlns:a16="http://schemas.microsoft.com/office/drawing/2014/main" id="{DD086A88-F895-D001-9685-34F45BF198B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0135D45-237D-E794-FB74-2F1336629B15}"/>
              </a:ext>
            </a:extLst>
          </p:cNvPr>
          <p:cNvSpPr>
            <a:spLocks noGrp="1"/>
          </p:cNvSpPr>
          <p:nvPr>
            <p:ph type="sldNum" sz="quarter" idx="12"/>
          </p:nvPr>
        </p:nvSpPr>
        <p:spPr/>
        <p:txBody>
          <a:bodyPr/>
          <a:lstStyle/>
          <a:p>
            <a:fld id="{3AF96C34-B041-412C-AFE5-F9D67AD4012C}" type="slidenum">
              <a:rPr lang="en-CA" smtClean="0"/>
              <a:t>‹#›</a:t>
            </a:fld>
            <a:endParaRPr lang="en-CA"/>
          </a:p>
        </p:txBody>
      </p:sp>
    </p:spTree>
    <p:extLst>
      <p:ext uri="{BB962C8B-B14F-4D97-AF65-F5344CB8AC3E}">
        <p14:creationId xmlns:p14="http://schemas.microsoft.com/office/powerpoint/2010/main" val="719677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5653B-7EE8-19DA-56FF-034D00E75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C52015B-B308-25BB-5639-0C9231FEB3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EECEC8D-3285-5EA8-E2A3-8D7418D3F5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291DD-61CC-B987-B7D7-72DA46842FA6}"/>
              </a:ext>
            </a:extLst>
          </p:cNvPr>
          <p:cNvSpPr>
            <a:spLocks noGrp="1"/>
          </p:cNvSpPr>
          <p:nvPr>
            <p:ph type="dt" sz="half" idx="10"/>
          </p:nvPr>
        </p:nvSpPr>
        <p:spPr/>
        <p:txBody>
          <a:bodyPr/>
          <a:lstStyle/>
          <a:p>
            <a:fld id="{A68C83D7-3570-4154-A961-34022599DCA3}" type="datetimeFigureOut">
              <a:rPr lang="en-CA" smtClean="0"/>
              <a:t>2024-12-03</a:t>
            </a:fld>
            <a:endParaRPr lang="en-CA"/>
          </a:p>
        </p:txBody>
      </p:sp>
      <p:sp>
        <p:nvSpPr>
          <p:cNvPr id="6" name="Footer Placeholder 5">
            <a:extLst>
              <a:ext uri="{FF2B5EF4-FFF2-40B4-BE49-F238E27FC236}">
                <a16:creationId xmlns:a16="http://schemas.microsoft.com/office/drawing/2014/main" id="{3DC2DC8C-925E-3942-8195-4F73AAAB2BB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A0BE879-F921-C4A1-24CC-D5B1A5BADE28}"/>
              </a:ext>
            </a:extLst>
          </p:cNvPr>
          <p:cNvSpPr>
            <a:spLocks noGrp="1"/>
          </p:cNvSpPr>
          <p:nvPr>
            <p:ph type="sldNum" sz="quarter" idx="12"/>
          </p:nvPr>
        </p:nvSpPr>
        <p:spPr/>
        <p:txBody>
          <a:bodyPr/>
          <a:lstStyle/>
          <a:p>
            <a:fld id="{3AF96C34-B041-412C-AFE5-F9D67AD4012C}" type="slidenum">
              <a:rPr lang="en-CA" smtClean="0"/>
              <a:t>‹#›</a:t>
            </a:fld>
            <a:endParaRPr lang="en-CA"/>
          </a:p>
        </p:txBody>
      </p:sp>
    </p:spTree>
    <p:extLst>
      <p:ext uri="{BB962C8B-B14F-4D97-AF65-F5344CB8AC3E}">
        <p14:creationId xmlns:p14="http://schemas.microsoft.com/office/powerpoint/2010/main" val="1223091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67A927-8B26-BBB4-F169-AD855FB3A0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FF02B7F-DA6D-7CE2-185D-B8C4218F01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439AD9-5930-AC2D-4A1F-843A6B380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C83D7-3570-4154-A961-34022599DCA3}" type="datetimeFigureOut">
              <a:rPr lang="en-CA" smtClean="0"/>
              <a:t>2024-12-03</a:t>
            </a:fld>
            <a:endParaRPr lang="en-CA"/>
          </a:p>
        </p:txBody>
      </p:sp>
      <p:sp>
        <p:nvSpPr>
          <p:cNvPr id="5" name="Footer Placeholder 4">
            <a:extLst>
              <a:ext uri="{FF2B5EF4-FFF2-40B4-BE49-F238E27FC236}">
                <a16:creationId xmlns:a16="http://schemas.microsoft.com/office/drawing/2014/main" id="{0DE9CE5F-D5F2-92E4-90FD-5C7F13E8E5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E3B3023-21A5-6AB4-5A5C-E53E2AAB7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F96C34-B041-412C-AFE5-F9D67AD4012C}" type="slidenum">
              <a:rPr lang="en-CA" smtClean="0"/>
              <a:t>‹#›</a:t>
            </a:fld>
            <a:endParaRPr lang="en-CA"/>
          </a:p>
        </p:txBody>
      </p:sp>
    </p:spTree>
    <p:extLst>
      <p:ext uri="{BB962C8B-B14F-4D97-AF65-F5344CB8AC3E}">
        <p14:creationId xmlns:p14="http://schemas.microsoft.com/office/powerpoint/2010/main" val="285112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3.png"/><Relationship Id="rId4" Type="http://schemas.microsoft.com/office/2018/10/relationships/comments" Target="../comments/modernComment_10F_B4ED16EC.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22.xml.rels><?xml version="1.0" encoding="UTF-8" standalone="yes"?>
<Relationships xmlns="http://schemas.openxmlformats.org/package/2006/relationships"><Relationship Id="rId8" Type="http://schemas.openxmlformats.org/officeDocument/2006/relationships/hyperlink" Target="https://microservices.io/patterns/microservices.html" TargetMode="External"/><Relationship Id="rId13" Type="http://schemas.openxmlformats.org/officeDocument/2006/relationships/hyperlink" Target="https://www.canada.ca/en/government/system/digital-government/digital-government-innovations/2024-application-hosting-strategy.html" TargetMode="External"/><Relationship Id="rId3" Type="http://schemas.openxmlformats.org/officeDocument/2006/relationships/hyperlink" Target="https://www.cyber.gc.ca/en/guidance/network-security-zoning-design-considerations-placement-services-within-zones-itsg-38" TargetMode="External"/><Relationship Id="rId7" Type="http://schemas.openxmlformats.org/officeDocument/2006/relationships/hyperlink" Target="https://www.oreilly.com/library/view/software-architecture-patterns/9781491971437/ch01.html" TargetMode="External"/><Relationship Id="rId12" Type="http://schemas.openxmlformats.org/officeDocument/2006/relationships/hyperlink" Target="https://www.budget.canada.ca/2024/home-accueil-en.html" TargetMode="External"/><Relationship Id="rId2" Type="http://schemas.openxmlformats.org/officeDocument/2006/relationships/hyperlink" Target="https://owasp.org/www-project-top-ten/" TargetMode="External"/><Relationship Id="rId1" Type="http://schemas.openxmlformats.org/officeDocument/2006/relationships/slideLayout" Target="../slideLayouts/slideLayout7.xml"/><Relationship Id="rId6" Type="http://schemas.openxmlformats.org/officeDocument/2006/relationships/hyperlink" Target="https://www.canada.ca/en/government/system/digital-government/policies-standards/government-canada-enterprise-architecture-framework.html" TargetMode="External"/><Relationship Id="rId11" Type="http://schemas.openxmlformats.org/officeDocument/2006/relationships/hyperlink" Target="https://www.gartner.com/document/4019576?ref=hp-wylo" TargetMode="External"/><Relationship Id="rId5" Type="http://schemas.openxmlformats.org/officeDocument/2006/relationships/hyperlink" Target="https://pubs.opengroup.org/togaf-standard/architecture/zero-trust.html" TargetMode="External"/><Relationship Id="rId15" Type="http://schemas.openxmlformats.org/officeDocument/2006/relationships/hyperlink" Target="https://www.geeksforgeeks.org/steps-to-migrate-from-monolithic-to-microservices-architecture/" TargetMode="External"/><Relationship Id="rId10" Type="http://schemas.openxmlformats.org/officeDocument/2006/relationships/hyperlink" Target="https://www.splunk.com/en_us/blog/learn/data-lakehouses.html" TargetMode="External"/><Relationship Id="rId4" Type="http://schemas.openxmlformats.org/officeDocument/2006/relationships/hyperlink" Target="https://www.gartner.com/" TargetMode="External"/><Relationship Id="rId9" Type="http://schemas.openxmlformats.org/officeDocument/2006/relationships/hyperlink" Target="https://martinfowler.com/microservices/" TargetMode="External"/><Relationship Id="rId14" Type="http://schemas.openxmlformats.org/officeDocument/2006/relationships/hyperlink" Target="https://serokell.io/blog/data-warehouse-vs-lake-vs-lakehouse"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87C678-2939-8C09-CECA-8FBC712DE7E8}"/>
              </a:ext>
            </a:extLst>
          </p:cNvPr>
          <p:cNvSpPr txBox="1"/>
          <p:nvPr/>
        </p:nvSpPr>
        <p:spPr>
          <a:xfrm>
            <a:off x="615756" y="1352836"/>
            <a:ext cx="10960490" cy="4154984"/>
          </a:xfrm>
          <a:prstGeom prst="rect">
            <a:avLst/>
          </a:prstGeom>
          <a:noFill/>
        </p:spPr>
        <p:txBody>
          <a:bodyPr wrap="square" lIns="91440" tIns="45720" rIns="91440" bIns="45720" rtlCol="0" anchor="t">
            <a:spAutoFit/>
          </a:bodyPr>
          <a:lstStyle/>
          <a:p>
            <a:pPr algn="ctr"/>
            <a:r>
              <a:rPr lang="en-CA" sz="3600">
                <a:latin typeface="Calibri"/>
                <a:ea typeface="Calibri"/>
                <a:cs typeface="Arial"/>
              </a:rPr>
              <a:t>Departmental Architecture Review Board</a:t>
            </a:r>
          </a:p>
          <a:p>
            <a:pPr algn="ctr"/>
            <a:endParaRPr lang="en-CA" sz="3600">
              <a:latin typeface="Calibri"/>
              <a:ea typeface="Calibri"/>
              <a:cs typeface="Arial" panose="020B0604020202020204" pitchFamily="34" charset="0"/>
            </a:endParaRPr>
          </a:p>
          <a:p>
            <a:pPr algn="ctr"/>
            <a:r>
              <a:rPr lang="en-CA" sz="3600" b="1">
                <a:latin typeface="Calibri"/>
                <a:ea typeface="Calibri"/>
                <a:cs typeface="Arial"/>
              </a:rPr>
              <a:t>Tax Fraud Detection System (TDFS) Solution Architecture</a:t>
            </a:r>
          </a:p>
          <a:p>
            <a:pPr algn="ctr"/>
            <a:endParaRPr lang="en-CA" sz="3200">
              <a:latin typeface="Calibri"/>
              <a:ea typeface="Calibri"/>
              <a:cs typeface="Arial" panose="020B0604020202020204" pitchFamily="34" charset="0"/>
            </a:endParaRPr>
          </a:p>
          <a:p>
            <a:pPr algn="ctr"/>
            <a:endParaRPr lang="en-CA" sz="3200">
              <a:latin typeface="Calibri"/>
              <a:ea typeface="Calibri"/>
              <a:cs typeface="Arial" panose="020B0604020202020204" pitchFamily="34" charset="0"/>
            </a:endParaRPr>
          </a:p>
          <a:p>
            <a:pPr algn="ctr"/>
            <a:endParaRPr lang="en-CA" sz="3200">
              <a:latin typeface="Calibri"/>
              <a:ea typeface="Calibri"/>
              <a:cs typeface="Arial" panose="020B0604020202020204" pitchFamily="34" charset="0"/>
            </a:endParaRPr>
          </a:p>
          <a:p>
            <a:pPr algn="ctr"/>
            <a:r>
              <a:rPr lang="en-CA" sz="2800">
                <a:latin typeface="Calibri"/>
                <a:ea typeface="Calibri"/>
                <a:cs typeface="Arial"/>
              </a:rPr>
              <a:t>December 3, 2024</a:t>
            </a:r>
          </a:p>
          <a:p>
            <a:pPr algn="ctr"/>
            <a:endParaRPr lang="en-CA" sz="3200">
              <a:latin typeface="Calibri"/>
              <a:ea typeface="Calibri"/>
              <a:cs typeface="Arial" panose="020B0604020202020204" pitchFamily="34" charset="0"/>
            </a:endParaRPr>
          </a:p>
        </p:txBody>
      </p:sp>
      <p:sp>
        <p:nvSpPr>
          <p:cNvPr id="9" name="Rectangle 8">
            <a:extLst>
              <a:ext uri="{FF2B5EF4-FFF2-40B4-BE49-F238E27FC236}">
                <a16:creationId xmlns:a16="http://schemas.microsoft.com/office/drawing/2014/main" id="{084E4239-2F1B-C42E-0C74-685D7227BEBD}"/>
              </a:ext>
            </a:extLst>
          </p:cNvPr>
          <p:cNvSpPr/>
          <p:nvPr/>
        </p:nvSpPr>
        <p:spPr>
          <a:xfrm>
            <a:off x="324465" y="285135"/>
            <a:ext cx="11307096" cy="41295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69CA9A32-E06E-EC60-169F-ED95FA591E18}"/>
              </a:ext>
            </a:extLst>
          </p:cNvPr>
          <p:cNvSpPr txBox="1"/>
          <p:nvPr/>
        </p:nvSpPr>
        <p:spPr>
          <a:xfrm>
            <a:off x="6286499" y="5903893"/>
            <a:ext cx="5345061" cy="954107"/>
          </a:xfrm>
          <a:prstGeom prst="rect">
            <a:avLst/>
          </a:prstGeom>
          <a:noFill/>
        </p:spPr>
        <p:txBody>
          <a:bodyPr wrap="square" lIns="91440" tIns="45720" rIns="91440" bIns="45720" rtlCol="0" anchor="t">
            <a:spAutoFit/>
          </a:bodyPr>
          <a:lstStyle/>
          <a:p>
            <a:r>
              <a:rPr lang="en-CA"/>
              <a:t>Presenters:   	Roni Diwan	Shilpi Dubey</a:t>
            </a:r>
          </a:p>
          <a:p>
            <a:r>
              <a:rPr lang="en-CA"/>
              <a:t>  		Dhruv Doshi	Margaret Havey</a:t>
            </a:r>
            <a:endParaRPr lang="en-CA">
              <a:ea typeface="Calibri"/>
              <a:cs typeface="Calibri"/>
            </a:endParaRPr>
          </a:p>
          <a:p>
            <a:r>
              <a:rPr lang="en-CA"/>
              <a:t>		</a:t>
            </a:r>
            <a:endParaRPr lang="en-CA">
              <a:ea typeface="Calibri"/>
              <a:cs typeface="Calibri"/>
            </a:endParaRPr>
          </a:p>
        </p:txBody>
      </p:sp>
      <p:sp>
        <p:nvSpPr>
          <p:cNvPr id="14" name="TextBox 13">
            <a:extLst>
              <a:ext uri="{FF2B5EF4-FFF2-40B4-BE49-F238E27FC236}">
                <a16:creationId xmlns:a16="http://schemas.microsoft.com/office/drawing/2014/main" id="{4D241C38-302C-168A-E8CC-E54919AD5095}"/>
              </a:ext>
            </a:extLst>
          </p:cNvPr>
          <p:cNvSpPr txBox="1"/>
          <p:nvPr/>
        </p:nvSpPr>
        <p:spPr>
          <a:xfrm>
            <a:off x="324465" y="6257925"/>
            <a:ext cx="3505200" cy="369332"/>
          </a:xfrm>
          <a:prstGeom prst="rect">
            <a:avLst/>
          </a:prstGeom>
          <a:noFill/>
        </p:spPr>
        <p:txBody>
          <a:bodyPr wrap="square" rtlCol="0">
            <a:spAutoFit/>
          </a:bodyPr>
          <a:lstStyle/>
          <a:p>
            <a:r>
              <a:rPr lang="en-CA"/>
              <a:t>Presented for:  Endorsement </a:t>
            </a:r>
          </a:p>
        </p:txBody>
      </p:sp>
      <p:pic>
        <p:nvPicPr>
          <p:cNvPr id="27" name="Audio 26">
            <a:hlinkClick r:id="" action="ppaction://media"/>
            <a:extLst>
              <a:ext uri="{FF2B5EF4-FFF2-40B4-BE49-F238E27FC236}">
                <a16:creationId xmlns:a16="http://schemas.microsoft.com/office/drawing/2014/main" id="{AC2F162F-0E18-6A14-F146-021927F308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228318"/>
      </p:ext>
    </p:extLst>
  </p:cSld>
  <p:clrMapOvr>
    <a:masterClrMapping/>
  </p:clrMapOvr>
  <mc:AlternateContent xmlns:mc="http://schemas.openxmlformats.org/markup-compatibility/2006" xmlns:p14="http://schemas.microsoft.com/office/powerpoint/2010/main">
    <mc:Choice Requires="p14">
      <p:transition spd="slow" p14:dur="2000" advTm="19063"/>
    </mc:Choice>
    <mc:Fallback xmlns="">
      <p:transition spd="slow" advTm="19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4263-EF1C-9C0B-6620-16840590AE13}"/>
              </a:ext>
            </a:extLst>
          </p:cNvPr>
          <p:cNvSpPr>
            <a:spLocks noGrp="1"/>
          </p:cNvSpPr>
          <p:nvPr>
            <p:ph type="title"/>
          </p:nvPr>
        </p:nvSpPr>
        <p:spPr>
          <a:xfrm>
            <a:off x="1495995" y="671227"/>
            <a:ext cx="9434472" cy="426793"/>
          </a:xfrm>
        </p:spPr>
        <p:txBody>
          <a:bodyPr vert="horz" lIns="91440" tIns="45720" rIns="91440" bIns="45720" rtlCol="0" anchor="ctr">
            <a:noAutofit/>
          </a:bodyPr>
          <a:lstStyle/>
          <a:p>
            <a:pPr algn="ctr"/>
            <a:r>
              <a:rPr lang="en-US" sz="2800" b="1">
                <a:latin typeface="Calibri"/>
                <a:ea typeface="Calibri Light"/>
                <a:cs typeface="Calibri Light"/>
              </a:rPr>
              <a:t>Security</a:t>
            </a:r>
            <a:r>
              <a:rPr lang="en-US" sz="2800" b="1">
                <a:latin typeface="Calibri"/>
                <a:ea typeface="+mj-lt"/>
                <a:cs typeface="+mj-lt"/>
              </a:rPr>
              <a:t> : Advanced Security and Risk Mitigation</a:t>
            </a:r>
          </a:p>
          <a:p>
            <a:pPr algn="ctr"/>
            <a:endParaRPr lang="en-US" sz="2400" b="1">
              <a:latin typeface="Calibri"/>
              <a:ea typeface="Calibri Light"/>
              <a:cs typeface="Calibri Light"/>
            </a:endParaRPr>
          </a:p>
        </p:txBody>
      </p:sp>
      <p:sp>
        <p:nvSpPr>
          <p:cNvPr id="3" name="Content Placeholder 2">
            <a:extLst>
              <a:ext uri="{FF2B5EF4-FFF2-40B4-BE49-F238E27FC236}">
                <a16:creationId xmlns:a16="http://schemas.microsoft.com/office/drawing/2014/main" id="{59A3EBC6-0F96-701A-D0CB-A3BBAC789E10}"/>
              </a:ext>
            </a:extLst>
          </p:cNvPr>
          <p:cNvSpPr>
            <a:spLocks noGrp="1"/>
          </p:cNvSpPr>
          <p:nvPr>
            <p:ph idx="1"/>
          </p:nvPr>
        </p:nvSpPr>
        <p:spPr>
          <a:xfrm>
            <a:off x="1163841" y="1434857"/>
            <a:ext cx="9870831" cy="4716055"/>
          </a:xfrm>
        </p:spPr>
        <p:txBody>
          <a:bodyPr vert="horz" lIns="91440" tIns="45720" rIns="91440" bIns="45720" rtlCol="0" anchor="t">
            <a:normAutofit/>
          </a:bodyPr>
          <a:lstStyle/>
          <a:p>
            <a:pPr marL="0" indent="0">
              <a:buNone/>
            </a:pPr>
            <a:r>
              <a:rPr lang="en-US" sz="1800" b="1"/>
              <a:t>Advanced Mechanisms:</a:t>
            </a:r>
            <a:endParaRPr lang="en-US" sz="1800">
              <a:ea typeface="Calibri"/>
              <a:cs typeface="Calibri"/>
            </a:endParaRPr>
          </a:p>
          <a:p>
            <a:pPr lvl="1"/>
            <a:r>
              <a:rPr lang="en-US" sz="1800" b="1">
                <a:ea typeface="+mn-lt"/>
                <a:cs typeface="+mn-lt"/>
              </a:rPr>
              <a:t>Zero Trust Architecture:</a:t>
            </a:r>
            <a:r>
              <a:rPr lang="en-US" sz="1800">
                <a:ea typeface="+mn-lt"/>
                <a:cs typeface="+mn-lt"/>
              </a:rPr>
              <a:t> Continuous user and device verification with segmented access.</a:t>
            </a:r>
            <a:endParaRPr lang="en-US" sz="1800">
              <a:ea typeface="Calibri"/>
              <a:cs typeface="Calibri"/>
            </a:endParaRPr>
          </a:p>
          <a:p>
            <a:pPr lvl="1"/>
            <a:r>
              <a:rPr lang="en-US" sz="1800" b="1" err="1">
                <a:ea typeface="+mn-lt"/>
                <a:cs typeface="+mn-lt"/>
              </a:rPr>
              <a:t>DevSecOps</a:t>
            </a:r>
            <a:r>
              <a:rPr lang="en-US" sz="1800" b="1">
                <a:ea typeface="+mn-lt"/>
                <a:cs typeface="+mn-lt"/>
              </a:rPr>
              <a:t>:</a:t>
            </a:r>
            <a:endParaRPr lang="en-US" sz="1800">
              <a:ea typeface="Calibri"/>
              <a:cs typeface="Calibri"/>
            </a:endParaRPr>
          </a:p>
          <a:p>
            <a:pPr lvl="2"/>
            <a:r>
              <a:rPr lang="en-US" sz="1800">
                <a:ea typeface="+mn-lt"/>
                <a:cs typeface="+mn-lt"/>
              </a:rPr>
              <a:t>Security embedded in CI/CD pipelines.</a:t>
            </a:r>
            <a:endParaRPr lang="en-US" sz="1800">
              <a:ea typeface="Calibri"/>
              <a:cs typeface="Calibri"/>
            </a:endParaRPr>
          </a:p>
          <a:p>
            <a:pPr lvl="2"/>
            <a:r>
              <a:rPr lang="en-US" sz="1800">
                <a:ea typeface="+mn-lt"/>
                <a:cs typeface="+mn-lt"/>
              </a:rPr>
              <a:t>Automated scans for vulnerabilities in codebases.</a:t>
            </a:r>
            <a:endParaRPr lang="en-US" sz="1800">
              <a:ea typeface="Calibri"/>
              <a:cs typeface="Calibri"/>
            </a:endParaRPr>
          </a:p>
          <a:p>
            <a:pPr lvl="1"/>
            <a:r>
              <a:rPr lang="en-US" sz="1800" b="1">
                <a:ea typeface="+mn-lt"/>
                <a:cs typeface="+mn-lt"/>
              </a:rPr>
              <a:t>AI for Threat Detection:</a:t>
            </a:r>
            <a:r>
              <a:rPr lang="en-US" sz="1800">
                <a:ea typeface="+mn-lt"/>
                <a:cs typeface="+mn-lt"/>
              </a:rPr>
              <a:t> Behavioral analytics for anomalies and insider threats.</a:t>
            </a:r>
            <a:endParaRPr lang="en-US" sz="1800">
              <a:ea typeface="Calibri"/>
              <a:cs typeface="Calibri"/>
            </a:endParaRPr>
          </a:p>
          <a:p>
            <a:pPr marL="0" indent="0">
              <a:buNone/>
            </a:pPr>
            <a:r>
              <a:rPr lang="en-US" sz="1800" b="1"/>
              <a:t>Risk Mitigation Strategies:</a:t>
            </a:r>
            <a:endParaRPr lang="en-US" sz="1800">
              <a:ea typeface="Calibri"/>
              <a:cs typeface="Calibri"/>
            </a:endParaRPr>
          </a:p>
          <a:p>
            <a:pPr lvl="1"/>
            <a:r>
              <a:rPr lang="en-US" sz="1800" b="1">
                <a:ea typeface="+mn-lt"/>
                <a:cs typeface="+mn-lt"/>
              </a:rPr>
              <a:t>Incident Response Plan:</a:t>
            </a:r>
            <a:endParaRPr lang="en-US" sz="1800">
              <a:ea typeface="Calibri"/>
              <a:cs typeface="Calibri"/>
            </a:endParaRPr>
          </a:p>
          <a:p>
            <a:pPr lvl="2"/>
            <a:r>
              <a:rPr lang="en-US" sz="1800">
                <a:ea typeface="+mn-lt"/>
                <a:cs typeface="+mn-lt"/>
              </a:rPr>
              <a:t>Role-specific playbooks for breaches and ransomware attacks.</a:t>
            </a:r>
            <a:endParaRPr lang="en-US" sz="1800">
              <a:ea typeface="Calibri"/>
              <a:cs typeface="Calibri"/>
            </a:endParaRPr>
          </a:p>
          <a:p>
            <a:pPr lvl="2"/>
            <a:r>
              <a:rPr lang="en-US" sz="1800">
                <a:ea typeface="+mn-lt"/>
                <a:cs typeface="+mn-lt"/>
              </a:rPr>
              <a:t>Post-incident analysis to improve detection and response mechanisms.</a:t>
            </a:r>
            <a:endParaRPr lang="en-US" sz="1800">
              <a:ea typeface="Calibri"/>
              <a:cs typeface="Calibri"/>
            </a:endParaRPr>
          </a:p>
          <a:p>
            <a:pPr lvl="1"/>
            <a:r>
              <a:rPr lang="en-US" sz="1800" b="1">
                <a:ea typeface="+mn-lt"/>
                <a:cs typeface="+mn-lt"/>
              </a:rPr>
              <a:t>Backup and Disaster Recovery:</a:t>
            </a:r>
            <a:endParaRPr lang="en-US" sz="1800">
              <a:ea typeface="Calibri"/>
              <a:cs typeface="Calibri"/>
            </a:endParaRPr>
          </a:p>
          <a:p>
            <a:pPr lvl="2"/>
            <a:r>
              <a:rPr lang="en-US" sz="1800">
                <a:ea typeface="+mn-lt"/>
                <a:cs typeface="+mn-lt"/>
              </a:rPr>
              <a:t>Regular, encrypted backups stored across distributed locations.</a:t>
            </a:r>
            <a:endParaRPr lang="en-US" sz="1800">
              <a:ea typeface="Calibri"/>
              <a:cs typeface="Calibri"/>
            </a:endParaRPr>
          </a:p>
          <a:p>
            <a:pPr lvl="2"/>
            <a:r>
              <a:rPr lang="en-US" sz="1800">
                <a:ea typeface="+mn-lt"/>
                <a:cs typeface="+mn-lt"/>
              </a:rPr>
              <a:t>Periodic recovery tests to ensure readiness in emergencies.</a:t>
            </a:r>
            <a:endParaRPr lang="en-US" sz="1800">
              <a:ea typeface="Calibri"/>
              <a:cs typeface="Calibri"/>
            </a:endParaRPr>
          </a:p>
          <a:p>
            <a:endParaRPr lang="en-US" sz="1800" b="1">
              <a:ea typeface="+mn-lt"/>
              <a:cs typeface="+mn-lt"/>
            </a:endParaRPr>
          </a:p>
          <a:p>
            <a:endParaRPr lang="en-US" sz="1800" b="1">
              <a:ea typeface="Calibri"/>
              <a:cs typeface="Calibri"/>
            </a:endParaRPr>
          </a:p>
          <a:p>
            <a:pPr marL="0" indent="0">
              <a:buNone/>
            </a:pPr>
            <a:endParaRPr lang="en-US" sz="1800">
              <a:ea typeface="Calibri"/>
              <a:cs typeface="Calibri"/>
            </a:endParaRPr>
          </a:p>
        </p:txBody>
      </p:sp>
      <p:pic>
        <p:nvPicPr>
          <p:cNvPr id="4" name="slide3">
            <a:hlinkClick r:id="" action="ppaction://media"/>
            <a:extLst>
              <a:ext uri="{FF2B5EF4-FFF2-40B4-BE49-F238E27FC236}">
                <a16:creationId xmlns:a16="http://schemas.microsoft.com/office/drawing/2014/main" id="{21B43E1E-9719-2977-2ED4-055BB7FD2F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2157" y="6150952"/>
            <a:ext cx="730250" cy="730250"/>
          </a:xfrm>
          <a:prstGeom prst="rect">
            <a:avLst/>
          </a:prstGeom>
        </p:spPr>
      </p:pic>
    </p:spTree>
    <p:extLst>
      <p:ext uri="{BB962C8B-B14F-4D97-AF65-F5344CB8AC3E}">
        <p14:creationId xmlns:p14="http://schemas.microsoft.com/office/powerpoint/2010/main" val="278989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59EC-7FDB-98D8-036A-50B98598F0AC}"/>
              </a:ext>
            </a:extLst>
          </p:cNvPr>
          <p:cNvSpPr>
            <a:spLocks noGrp="1"/>
          </p:cNvSpPr>
          <p:nvPr>
            <p:ph type="title"/>
          </p:nvPr>
        </p:nvSpPr>
        <p:spPr>
          <a:xfrm>
            <a:off x="838200" y="149610"/>
            <a:ext cx="10515600" cy="877888"/>
          </a:xfrm>
        </p:spPr>
        <p:txBody>
          <a:bodyPr>
            <a:normAutofit/>
          </a:bodyPr>
          <a:lstStyle/>
          <a:p>
            <a:pPr algn="ctr"/>
            <a:r>
              <a:rPr lang="en-US" sz="2800" b="1">
                <a:latin typeface="Calibri"/>
                <a:ea typeface="Calibri"/>
                <a:cs typeface="Calibri"/>
              </a:rPr>
              <a:t>Integration Architecture Overview</a:t>
            </a:r>
          </a:p>
        </p:txBody>
      </p:sp>
      <p:sp>
        <p:nvSpPr>
          <p:cNvPr id="3" name="Content Placeholder 2">
            <a:extLst>
              <a:ext uri="{FF2B5EF4-FFF2-40B4-BE49-F238E27FC236}">
                <a16:creationId xmlns:a16="http://schemas.microsoft.com/office/drawing/2014/main" id="{3F721521-6B6E-45AC-259C-0EB837E64BD5}"/>
              </a:ext>
            </a:extLst>
          </p:cNvPr>
          <p:cNvSpPr>
            <a:spLocks noGrp="1"/>
          </p:cNvSpPr>
          <p:nvPr>
            <p:ph idx="1"/>
          </p:nvPr>
        </p:nvSpPr>
        <p:spPr>
          <a:xfrm>
            <a:off x="838200" y="1149350"/>
            <a:ext cx="10515600" cy="5237163"/>
          </a:xfrm>
        </p:spPr>
        <p:txBody>
          <a:bodyPr vert="horz" lIns="91440" tIns="45720" rIns="91440" bIns="45720" rtlCol="0" anchor="t">
            <a:noAutofit/>
          </a:bodyPr>
          <a:lstStyle/>
          <a:p>
            <a:pPr marL="0" indent="0">
              <a:buNone/>
            </a:pPr>
            <a:r>
              <a:rPr lang="en-US" sz="1800" b="1">
                <a:ea typeface="+mn-lt"/>
                <a:cs typeface="+mn-lt"/>
              </a:rPr>
              <a:t>Integration Goals:</a:t>
            </a:r>
            <a:endParaRPr lang="en-US" sz="1800">
              <a:ea typeface="+mn-lt"/>
              <a:cs typeface="+mn-lt"/>
            </a:endParaRPr>
          </a:p>
          <a:p>
            <a:pPr marL="285750" indent="-285750"/>
            <a:r>
              <a:rPr lang="en-US" sz="1800" b="1">
                <a:ea typeface="+mn-lt"/>
                <a:cs typeface="+mn-lt"/>
              </a:rPr>
              <a:t>Seamlessly connect internal CRA data with external sources:</a:t>
            </a:r>
            <a:r>
              <a:rPr lang="en-US" sz="1800">
                <a:ea typeface="+mn-lt"/>
                <a:cs typeface="+mn-lt"/>
              </a:rPr>
              <a:t> Integrate CRA’s internal taxpayer data with external property registries, provincial records, and other tax authorities.</a:t>
            </a:r>
          </a:p>
          <a:p>
            <a:pPr marL="285750" indent="-285750"/>
            <a:r>
              <a:rPr lang="en-US" sz="1800" b="1">
                <a:ea typeface="+mn-lt"/>
                <a:cs typeface="+mn-lt"/>
              </a:rPr>
              <a:t>Ensure real-time data flow and consistent decision-making:</a:t>
            </a:r>
            <a:r>
              <a:rPr lang="en-US" sz="1800">
                <a:ea typeface="+mn-lt"/>
                <a:cs typeface="+mn-lt"/>
              </a:rPr>
              <a:t> Enable seamless, real-time processing of data for efficient fraud detection and compliance.</a:t>
            </a:r>
            <a:endParaRPr lang="en-US" sz="1800">
              <a:ea typeface="Calibri"/>
              <a:cs typeface="Calibri"/>
            </a:endParaRPr>
          </a:p>
          <a:p>
            <a:pPr marL="0" indent="0">
              <a:buNone/>
            </a:pPr>
            <a:endParaRPr lang="en-US" sz="1800" b="1">
              <a:ea typeface="+mn-lt"/>
              <a:cs typeface="+mn-lt"/>
            </a:endParaRPr>
          </a:p>
          <a:p>
            <a:pPr marL="0" indent="0">
              <a:buNone/>
            </a:pPr>
            <a:r>
              <a:rPr lang="en-US" sz="1800" b="1">
                <a:ea typeface="+mn-lt"/>
                <a:cs typeface="+mn-lt"/>
              </a:rPr>
              <a:t>Architectural Components:</a:t>
            </a:r>
            <a:endParaRPr lang="en-US" sz="1800">
              <a:ea typeface="+mn-lt"/>
              <a:cs typeface="+mn-lt"/>
            </a:endParaRPr>
          </a:p>
          <a:p>
            <a:pPr marL="285750" indent="-285750"/>
            <a:r>
              <a:rPr lang="en-US" sz="1800" b="1">
                <a:ea typeface="+mn-lt"/>
                <a:cs typeface="+mn-lt"/>
              </a:rPr>
              <a:t>Event-Driven Microservice Architecture:</a:t>
            </a:r>
            <a:endParaRPr lang="en-US" sz="1800">
              <a:ea typeface="+mn-lt"/>
              <a:cs typeface="+mn-lt"/>
            </a:endParaRPr>
          </a:p>
          <a:p>
            <a:pPr marL="742950" lvl="1" indent="-285750">
              <a:buFont typeface="Courier New" panose="020B0604020202020204" pitchFamily="34" charset="0"/>
              <a:buChar char="o"/>
            </a:pPr>
            <a:r>
              <a:rPr lang="en-US" sz="1800">
                <a:ea typeface="+mn-lt"/>
                <a:cs typeface="+mn-lt"/>
              </a:rPr>
              <a:t>Events are captured and processed in real time. When a tax return is submitted, the system triggers microservices such as </a:t>
            </a:r>
            <a:r>
              <a:rPr lang="en-US" sz="1800" b="1">
                <a:ea typeface="+mn-lt"/>
                <a:cs typeface="+mn-lt"/>
              </a:rPr>
              <a:t>Validation</a:t>
            </a:r>
            <a:r>
              <a:rPr lang="en-US" sz="1800">
                <a:ea typeface="+mn-lt"/>
                <a:cs typeface="+mn-lt"/>
              </a:rPr>
              <a:t> and </a:t>
            </a:r>
            <a:r>
              <a:rPr lang="en-US" sz="1800" b="1">
                <a:ea typeface="+mn-lt"/>
                <a:cs typeface="+mn-lt"/>
              </a:rPr>
              <a:t>Fraud Detection</a:t>
            </a:r>
            <a:r>
              <a:rPr lang="en-US" sz="1800">
                <a:ea typeface="+mn-lt"/>
                <a:cs typeface="+mn-lt"/>
              </a:rPr>
              <a:t> to process and analyze the data instantly.</a:t>
            </a:r>
          </a:p>
          <a:p>
            <a:pPr marL="285750" indent="-285750"/>
            <a:r>
              <a:rPr lang="en-US" sz="1800" b="1">
                <a:ea typeface="+mn-lt"/>
                <a:cs typeface="+mn-lt"/>
              </a:rPr>
              <a:t>API Gateway:</a:t>
            </a:r>
            <a:endParaRPr lang="en-US" sz="1800">
              <a:ea typeface="+mn-lt"/>
              <a:cs typeface="+mn-lt"/>
            </a:endParaRPr>
          </a:p>
          <a:p>
            <a:pPr marL="742950" lvl="1" indent="-285750">
              <a:buFont typeface="Courier New" panose="020B0604020202020204" pitchFamily="34" charset="0"/>
              <a:buChar char="o"/>
            </a:pPr>
            <a:r>
              <a:rPr lang="en-US" sz="1800">
                <a:ea typeface="+mn-lt"/>
                <a:cs typeface="+mn-lt"/>
              </a:rPr>
              <a:t>Acts as a central hub, managing secure communication between microservices using </a:t>
            </a:r>
            <a:r>
              <a:rPr lang="en-US" sz="1800" b="1">
                <a:ea typeface="+mn-lt"/>
                <a:cs typeface="+mn-lt"/>
              </a:rPr>
              <a:t>OAuth 2.0</a:t>
            </a:r>
            <a:r>
              <a:rPr lang="en-US" sz="1800">
                <a:ea typeface="+mn-lt"/>
                <a:cs typeface="+mn-lt"/>
              </a:rPr>
              <a:t> for authentication and </a:t>
            </a:r>
            <a:r>
              <a:rPr lang="en-US" sz="1800" b="1">
                <a:ea typeface="+mn-lt"/>
                <a:cs typeface="+mn-lt"/>
              </a:rPr>
              <a:t>TLS encryption</a:t>
            </a:r>
            <a:r>
              <a:rPr lang="en-US" sz="1800">
                <a:ea typeface="+mn-lt"/>
                <a:cs typeface="+mn-lt"/>
              </a:rPr>
              <a:t> for data security.</a:t>
            </a:r>
          </a:p>
          <a:p>
            <a:pPr marL="285750" indent="-285750"/>
            <a:r>
              <a:rPr lang="en-US" sz="1800" b="1">
                <a:ea typeface="+mn-lt"/>
                <a:cs typeface="+mn-lt"/>
              </a:rPr>
              <a:t>Data Lakehouse:</a:t>
            </a:r>
            <a:endParaRPr lang="en-US" sz="1800">
              <a:ea typeface="+mn-lt"/>
              <a:cs typeface="+mn-lt"/>
            </a:endParaRPr>
          </a:p>
          <a:p>
            <a:pPr marL="742950" lvl="1" indent="-285750">
              <a:buFont typeface="Courier New" panose="020B0604020202020204" pitchFamily="34" charset="0"/>
              <a:buChar char="o"/>
            </a:pPr>
            <a:r>
              <a:rPr lang="en-US" sz="1800">
                <a:ea typeface="+mn-lt"/>
                <a:cs typeface="+mn-lt"/>
              </a:rPr>
              <a:t>A centralized repository for storing structured and unstructured data. It ensures that data is cleansed, transformed, and enriched before being processed, supporting scalable fraud detection and compliance monitoring.</a:t>
            </a:r>
            <a:endParaRPr lang="en-US" sz="1800">
              <a:ea typeface="Calibri"/>
              <a:cs typeface="Calibri"/>
            </a:endParaRPr>
          </a:p>
          <a:p>
            <a:pPr marL="0" indent="0">
              <a:buNone/>
            </a:pPr>
            <a:endParaRPr lang="en-US" sz="1800">
              <a:latin typeface="Calibri"/>
              <a:ea typeface="Calibri"/>
              <a:cs typeface="Calibri"/>
            </a:endParaRPr>
          </a:p>
        </p:txBody>
      </p:sp>
      <p:pic>
        <p:nvPicPr>
          <p:cNvPr id="4" name="slide4">
            <a:hlinkClick r:id="" action="ppaction://media"/>
            <a:extLst>
              <a:ext uri="{FF2B5EF4-FFF2-40B4-BE49-F238E27FC236}">
                <a16:creationId xmlns:a16="http://schemas.microsoft.com/office/drawing/2014/main" id="{7C9FF2D4-7489-20F9-FD62-9814DDF891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3679" y="6126118"/>
            <a:ext cx="730250" cy="730250"/>
          </a:xfrm>
          <a:prstGeom prst="rect">
            <a:avLst/>
          </a:prstGeom>
        </p:spPr>
      </p:pic>
    </p:spTree>
    <p:extLst>
      <p:ext uri="{BB962C8B-B14F-4D97-AF65-F5344CB8AC3E}">
        <p14:creationId xmlns:p14="http://schemas.microsoft.com/office/powerpoint/2010/main" val="303543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4"/>
                </p:tgtEl>
              </p:cMediaNode>
            </p:audio>
          </p:childTnLst>
        </p:cTn>
      </p:par>
    </p:tnLst>
  </p:timing>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59EC-7FDB-98D8-036A-50B98598F0AC}"/>
              </a:ext>
            </a:extLst>
          </p:cNvPr>
          <p:cNvSpPr>
            <a:spLocks noGrp="1"/>
          </p:cNvSpPr>
          <p:nvPr>
            <p:ph type="title"/>
          </p:nvPr>
        </p:nvSpPr>
        <p:spPr>
          <a:xfrm>
            <a:off x="838200" y="365125"/>
            <a:ext cx="10515600" cy="877888"/>
          </a:xfrm>
        </p:spPr>
        <p:txBody>
          <a:bodyPr/>
          <a:lstStyle/>
          <a:p>
            <a:pPr algn="ctr"/>
            <a:r>
              <a:rPr lang="en-US" sz="2400" b="1">
                <a:latin typeface="Calibri"/>
                <a:ea typeface="Calibri Light"/>
                <a:cs typeface="Calibri Light"/>
              </a:rPr>
              <a:t>Workflow - </a:t>
            </a:r>
            <a:r>
              <a:rPr lang="en-US" sz="2400" b="1">
                <a:latin typeface="Calibri"/>
                <a:ea typeface="+mj-lt"/>
                <a:cs typeface="+mj-lt"/>
              </a:rPr>
              <a:t> ELT +</a:t>
            </a:r>
            <a:r>
              <a:rPr lang="en-US" sz="2400" b="1">
                <a:latin typeface="Calibri"/>
                <a:ea typeface="Calibri"/>
                <a:cs typeface="Calibri"/>
              </a:rPr>
              <a:t>Event-Driven Microservices</a:t>
            </a:r>
            <a:r>
              <a:rPr lang="en-US" sz="2400" b="1">
                <a:latin typeface="Calibri"/>
                <a:ea typeface="+mj-lt"/>
                <a:cs typeface="+mj-lt"/>
              </a:rPr>
              <a:t>+ Data Lakehouse</a:t>
            </a:r>
            <a:endParaRPr lang="en-US" sz="2400" b="1">
              <a:latin typeface="Calibri"/>
              <a:ea typeface="Calibri"/>
              <a:cs typeface="Calibri"/>
            </a:endParaRPr>
          </a:p>
        </p:txBody>
      </p:sp>
      <p:sp>
        <p:nvSpPr>
          <p:cNvPr id="3" name="Content Placeholder 2">
            <a:extLst>
              <a:ext uri="{FF2B5EF4-FFF2-40B4-BE49-F238E27FC236}">
                <a16:creationId xmlns:a16="http://schemas.microsoft.com/office/drawing/2014/main" id="{3F721521-6B6E-45AC-259C-0EB837E64BD5}"/>
              </a:ext>
            </a:extLst>
          </p:cNvPr>
          <p:cNvSpPr>
            <a:spLocks noGrp="1"/>
          </p:cNvSpPr>
          <p:nvPr>
            <p:ph idx="1"/>
          </p:nvPr>
        </p:nvSpPr>
        <p:spPr>
          <a:xfrm>
            <a:off x="838200" y="1149350"/>
            <a:ext cx="10515600" cy="5237163"/>
          </a:xfrm>
        </p:spPr>
        <p:txBody>
          <a:bodyPr vert="horz" lIns="91440" tIns="45720" rIns="91440" bIns="45720" rtlCol="0" anchor="t">
            <a:noAutofit/>
          </a:bodyPr>
          <a:lstStyle/>
          <a:p>
            <a:pPr marL="0" indent="0">
              <a:buNone/>
            </a:pPr>
            <a:r>
              <a:rPr lang="en-US" sz="1600" b="1">
                <a:ea typeface="+mn-lt"/>
                <a:cs typeface="+mn-lt"/>
              </a:rPr>
              <a:t>Event stream </a:t>
            </a:r>
            <a:r>
              <a:rPr lang="en-US" sz="1600">
                <a:ea typeface="+mn-lt"/>
                <a:cs typeface="+mn-lt"/>
              </a:rPr>
              <a:t> </a:t>
            </a:r>
            <a:endParaRPr lang="en-US" sz="1600">
              <a:ea typeface="Calibri" panose="020F0502020204030204"/>
              <a:cs typeface="Calibri" panose="020F0502020204030204"/>
            </a:endParaRPr>
          </a:p>
          <a:p>
            <a:r>
              <a:rPr lang="en-US" sz="1600">
                <a:ea typeface="+mn-lt"/>
                <a:cs typeface="+mn-lt"/>
              </a:rPr>
              <a:t>Event triggered when a tax return is submitted (captured by Kafka). </a:t>
            </a:r>
            <a:endParaRPr lang="en-US" sz="1600">
              <a:ea typeface="Calibri"/>
              <a:cs typeface="Calibri"/>
            </a:endParaRPr>
          </a:p>
          <a:p>
            <a:r>
              <a:rPr lang="en-US" sz="1600">
                <a:ea typeface="+mn-lt"/>
                <a:cs typeface="+mn-lt"/>
              </a:rPr>
              <a:t>Event triggers microservices like Validation and Fraud Detection. </a:t>
            </a:r>
            <a:endParaRPr lang="en-US" sz="1600">
              <a:ea typeface="Calibri"/>
              <a:cs typeface="Calibri"/>
            </a:endParaRPr>
          </a:p>
          <a:p>
            <a:pPr marL="0" indent="0">
              <a:buNone/>
            </a:pPr>
            <a:r>
              <a:rPr lang="en-US" sz="1600" b="1">
                <a:ea typeface="+mn-lt"/>
                <a:cs typeface="+mn-lt"/>
              </a:rPr>
              <a:t>Data Processing Flow:</a:t>
            </a:r>
            <a:r>
              <a:rPr lang="en-US" sz="1600">
                <a:ea typeface="+mn-lt"/>
                <a:cs typeface="+mn-lt"/>
              </a:rPr>
              <a:t> </a:t>
            </a:r>
            <a:endParaRPr lang="en-US" sz="1600">
              <a:ea typeface="Calibri"/>
              <a:cs typeface="Calibri"/>
            </a:endParaRPr>
          </a:p>
          <a:p>
            <a:r>
              <a:rPr lang="en-US" sz="1600">
                <a:ea typeface="+mn-lt"/>
                <a:cs typeface="+mn-lt"/>
              </a:rPr>
              <a:t>Event Capture: Event detected and captured in real-time. </a:t>
            </a:r>
            <a:endParaRPr lang="en-US" sz="1600">
              <a:ea typeface="Calibri"/>
              <a:cs typeface="Calibri"/>
            </a:endParaRPr>
          </a:p>
          <a:p>
            <a:r>
              <a:rPr lang="en-US" sz="1600">
                <a:ea typeface="+mn-lt"/>
                <a:cs typeface="+mn-lt"/>
              </a:rPr>
              <a:t>Data Processing: Data (taxpayer info, filing data) processed, validated, and checked for anomalies. </a:t>
            </a:r>
            <a:endParaRPr lang="en-US" sz="1600">
              <a:ea typeface="Calibri"/>
              <a:cs typeface="Calibri"/>
            </a:endParaRPr>
          </a:p>
          <a:p>
            <a:r>
              <a:rPr lang="en-US" sz="1600">
                <a:ea typeface="+mn-lt"/>
                <a:cs typeface="+mn-lt"/>
              </a:rPr>
              <a:t>Data Enrichment (ELT Process): Additional financial data enriched into the Data Lakehouse for deeper analysis. </a:t>
            </a:r>
            <a:endParaRPr lang="en-US" sz="1600">
              <a:ea typeface="Calibri"/>
              <a:cs typeface="Calibri"/>
            </a:endParaRPr>
          </a:p>
          <a:p>
            <a:pPr marL="0" indent="0">
              <a:buNone/>
            </a:pPr>
            <a:r>
              <a:rPr lang="en-US" sz="1600" b="1">
                <a:ea typeface="+mn-lt"/>
                <a:cs typeface="+mn-lt"/>
              </a:rPr>
              <a:t>Fraud Detection:</a:t>
            </a:r>
            <a:r>
              <a:rPr lang="en-US" sz="1600">
                <a:ea typeface="+mn-lt"/>
                <a:cs typeface="+mn-lt"/>
              </a:rPr>
              <a:t> </a:t>
            </a:r>
            <a:endParaRPr lang="en-US" sz="1600">
              <a:ea typeface="Calibri"/>
              <a:cs typeface="Calibri"/>
            </a:endParaRPr>
          </a:p>
          <a:p>
            <a:r>
              <a:rPr lang="en-US" sz="1600">
                <a:ea typeface="+mn-lt"/>
                <a:cs typeface="+mn-lt"/>
              </a:rPr>
              <a:t>Historical Pattern Matching: Comparing data for discrepancies in income and tax liabilities. </a:t>
            </a:r>
            <a:endParaRPr lang="en-US" sz="1600">
              <a:ea typeface="Calibri"/>
              <a:cs typeface="Calibri"/>
            </a:endParaRPr>
          </a:p>
          <a:p>
            <a:r>
              <a:rPr lang="en-US" sz="1600">
                <a:ea typeface="+mn-lt"/>
                <a:cs typeface="+mn-lt"/>
              </a:rPr>
              <a:t>Machine Learning Models: Models predict likelihood of fraud based on historical data. </a:t>
            </a:r>
            <a:endParaRPr lang="en-US" sz="1600">
              <a:ea typeface="Calibri"/>
              <a:cs typeface="Calibri"/>
            </a:endParaRPr>
          </a:p>
          <a:p>
            <a:pPr marL="0" indent="0">
              <a:buNone/>
            </a:pPr>
            <a:r>
              <a:rPr lang="en-US" sz="1600" b="1">
                <a:ea typeface="+mn-lt"/>
                <a:cs typeface="+mn-lt"/>
              </a:rPr>
              <a:t>Alert Generation: </a:t>
            </a:r>
            <a:endParaRPr lang="en-US" sz="1600">
              <a:ea typeface="Calibri"/>
              <a:cs typeface="Calibri"/>
            </a:endParaRPr>
          </a:p>
          <a:p>
            <a:r>
              <a:rPr lang="en-US" sz="1600">
                <a:ea typeface="+mn-lt"/>
                <a:cs typeface="+mn-lt"/>
              </a:rPr>
              <a:t>Suspicious activity detected, generating alerts and flagging users for investigation.</a:t>
            </a:r>
            <a:endParaRPr lang="en-US" sz="1600">
              <a:ea typeface="Calibri"/>
              <a:cs typeface="Calibri"/>
            </a:endParaRPr>
          </a:p>
          <a:p>
            <a:pPr marL="0" indent="0">
              <a:buNone/>
            </a:pPr>
            <a:r>
              <a:rPr lang="en" sz="1600" b="1">
                <a:latin typeface="Calibri"/>
                <a:ea typeface="Calibri"/>
                <a:cs typeface="Arial"/>
              </a:rPr>
              <a:t>ELT pipeline</a:t>
            </a:r>
            <a:r>
              <a:rPr lang="en" sz="1600">
                <a:latin typeface="Calibri"/>
                <a:ea typeface="Calibri"/>
                <a:cs typeface="Arial"/>
              </a:rPr>
              <a:t> extract</a:t>
            </a:r>
            <a:r>
              <a:rPr lang="en" sz="1600" b="1">
                <a:latin typeface="Calibri"/>
                <a:ea typeface="Calibri"/>
                <a:cs typeface="Arial"/>
              </a:rPr>
              <a:t> </a:t>
            </a:r>
            <a:r>
              <a:rPr lang="en" sz="1600">
                <a:latin typeface="Calibri"/>
                <a:ea typeface="Calibri"/>
                <a:cs typeface="Arial"/>
              </a:rPr>
              <a:t>data from different data sources (internal and external), load it into data Lakehouse, </a:t>
            </a:r>
            <a:r>
              <a:rPr lang="en" sz="1600">
                <a:latin typeface="Calibri"/>
                <a:ea typeface="Calibri"/>
                <a:cs typeface="Calibri"/>
              </a:rPr>
              <a:t>transforms</a:t>
            </a:r>
            <a:r>
              <a:rPr lang="en" sz="1600" b="1">
                <a:latin typeface="Calibri"/>
                <a:ea typeface="Calibri"/>
                <a:cs typeface="Calibri"/>
              </a:rPr>
              <a:t> </a:t>
            </a:r>
            <a:r>
              <a:rPr lang="en" sz="1600">
                <a:latin typeface="Calibri"/>
                <a:ea typeface="Calibri"/>
                <a:cs typeface="Calibri"/>
              </a:rPr>
              <a:t>in</a:t>
            </a:r>
            <a:r>
              <a:rPr lang="en" sz="1600">
                <a:latin typeface="Calibri"/>
                <a:ea typeface="Calibri"/>
                <a:cs typeface="Arial"/>
              </a:rPr>
              <a:t> compute layer by segregation of data in 3 zones (bronze, silver, gold) and loads it into decentralized storage systems for individual microservices. </a:t>
            </a:r>
            <a:endParaRPr lang="en-US" sz="1600">
              <a:latin typeface="Calibri"/>
              <a:ea typeface="Calibri"/>
              <a:cs typeface="Calibri"/>
            </a:endParaRPr>
          </a:p>
        </p:txBody>
      </p:sp>
      <p:pic>
        <p:nvPicPr>
          <p:cNvPr id="5" name="Recorded Sound">
            <a:hlinkClick r:id="" action="ppaction://media"/>
            <a:extLst>
              <a:ext uri="{FF2B5EF4-FFF2-40B4-BE49-F238E27FC236}">
                <a16:creationId xmlns:a16="http://schemas.microsoft.com/office/drawing/2014/main" id="{708C75A7-BAD1-2386-3158-362A14B51E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0600" y="6086475"/>
            <a:ext cx="406400" cy="406400"/>
          </a:xfrm>
          <a:prstGeom prst="rect">
            <a:avLst/>
          </a:prstGeom>
        </p:spPr>
      </p:pic>
    </p:spTree>
    <p:extLst>
      <p:ext uri="{BB962C8B-B14F-4D97-AF65-F5344CB8AC3E}">
        <p14:creationId xmlns:p14="http://schemas.microsoft.com/office/powerpoint/2010/main" val="1625192924"/>
      </p:ext>
    </p:extLst>
  </p:cSld>
  <p:clrMapOvr>
    <a:masterClrMapping/>
  </p:clrMapOvr>
  <mc:AlternateContent xmlns:mc="http://schemas.openxmlformats.org/markup-compatibility/2006" xmlns:p14="http://schemas.microsoft.com/office/powerpoint/2010/main">
    <mc:Choice Requires="p14">
      <p:transition spd="slow" p14:dur="2000" advTm="53117"/>
    </mc:Choice>
    <mc:Fallback xmlns="">
      <p:transition spd="slow" advTm="53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FF5A561-8433-2C68-882E-1F9A69290936}"/>
              </a:ext>
            </a:extLst>
          </p:cNvPr>
          <p:cNvSpPr>
            <a:spLocks noGrp="1"/>
          </p:cNvSpPr>
          <p:nvPr>
            <p:ph type="title"/>
          </p:nvPr>
        </p:nvSpPr>
        <p:spPr>
          <a:xfrm>
            <a:off x="838200" y="365125"/>
            <a:ext cx="10515600" cy="877888"/>
          </a:xfrm>
        </p:spPr>
        <p:txBody>
          <a:bodyPr/>
          <a:lstStyle/>
          <a:p>
            <a:pPr algn="ctr"/>
            <a:r>
              <a:rPr lang="en-US" sz="2400" b="1">
                <a:latin typeface="Calibri"/>
                <a:ea typeface="Calibri Light"/>
                <a:cs typeface="Calibri Light"/>
              </a:rPr>
              <a:t>ELT in Cloude Data Lakehouse</a:t>
            </a:r>
            <a:endParaRPr lang="en-US"/>
          </a:p>
        </p:txBody>
      </p:sp>
      <p:pic>
        <p:nvPicPr>
          <p:cNvPr id="7" name="Content Placeholder 3" descr="A blue and white diagram with white text&#10;&#10;Description automatically generated">
            <a:extLst>
              <a:ext uri="{FF2B5EF4-FFF2-40B4-BE49-F238E27FC236}">
                <a16:creationId xmlns:a16="http://schemas.microsoft.com/office/drawing/2014/main" id="{BEFD5ED3-04E7-ECF2-0156-98D3532A1530}"/>
              </a:ext>
            </a:extLst>
          </p:cNvPr>
          <p:cNvPicPr>
            <a:picLocks noGrp="1" noChangeAspect="1"/>
          </p:cNvPicPr>
          <p:nvPr>
            <p:ph idx="1"/>
          </p:nvPr>
        </p:nvPicPr>
        <p:blipFill>
          <a:blip r:embed="rId4"/>
          <a:stretch>
            <a:fillRect/>
          </a:stretch>
        </p:blipFill>
        <p:spPr>
          <a:xfrm>
            <a:off x="643467" y="1697820"/>
            <a:ext cx="10905066" cy="3462358"/>
          </a:xfrm>
          <a:prstGeom prst="rect">
            <a:avLst/>
          </a:prstGeom>
          <a:ln>
            <a:solidFill>
              <a:schemeClr val="tx1"/>
            </a:solidFill>
          </a:ln>
        </p:spPr>
      </p:pic>
      <p:pic>
        <p:nvPicPr>
          <p:cNvPr id="9" name="Recorded Sound">
            <a:hlinkClick r:id="" action="ppaction://media"/>
            <a:extLst>
              <a:ext uri="{FF2B5EF4-FFF2-40B4-BE49-F238E27FC236}">
                <a16:creationId xmlns:a16="http://schemas.microsoft.com/office/drawing/2014/main" id="{11C19982-735E-54A5-EA16-8D771857B6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48533" y="6283550"/>
            <a:ext cx="406400" cy="406400"/>
          </a:xfrm>
          <a:prstGeom prst="rect">
            <a:avLst/>
          </a:prstGeom>
        </p:spPr>
      </p:pic>
    </p:spTree>
    <p:extLst>
      <p:ext uri="{BB962C8B-B14F-4D97-AF65-F5344CB8AC3E}">
        <p14:creationId xmlns:p14="http://schemas.microsoft.com/office/powerpoint/2010/main" val="4757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82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59EC-7FDB-98D8-036A-50B98598F0AC}"/>
              </a:ext>
            </a:extLst>
          </p:cNvPr>
          <p:cNvSpPr>
            <a:spLocks noGrp="1"/>
          </p:cNvSpPr>
          <p:nvPr>
            <p:ph type="title"/>
          </p:nvPr>
        </p:nvSpPr>
        <p:spPr>
          <a:xfrm>
            <a:off x="838200" y="182766"/>
            <a:ext cx="10515600" cy="877888"/>
          </a:xfrm>
        </p:spPr>
        <p:txBody>
          <a:bodyPr/>
          <a:lstStyle/>
          <a:p>
            <a:pPr algn="ctr"/>
            <a:r>
              <a:rPr lang="en-US" sz="2400" b="1">
                <a:latin typeface="Calibri"/>
                <a:ea typeface="Calibri Light"/>
                <a:cs typeface="Calibri Light"/>
              </a:rPr>
              <a:t>Integration </a:t>
            </a:r>
            <a:r>
              <a:rPr lang="en-US" sz="2400" b="1">
                <a:latin typeface="Calibri"/>
                <a:ea typeface="+mj-lt"/>
                <a:cs typeface="+mj-lt"/>
              </a:rPr>
              <a:t>Benefits and Outcome </a:t>
            </a:r>
          </a:p>
        </p:txBody>
      </p:sp>
      <p:sp>
        <p:nvSpPr>
          <p:cNvPr id="3" name="Content Placeholder 2">
            <a:extLst>
              <a:ext uri="{FF2B5EF4-FFF2-40B4-BE49-F238E27FC236}">
                <a16:creationId xmlns:a16="http://schemas.microsoft.com/office/drawing/2014/main" id="{3F721521-6B6E-45AC-259C-0EB837E64BD5}"/>
              </a:ext>
            </a:extLst>
          </p:cNvPr>
          <p:cNvSpPr>
            <a:spLocks noGrp="1"/>
          </p:cNvSpPr>
          <p:nvPr>
            <p:ph idx="1"/>
          </p:nvPr>
        </p:nvSpPr>
        <p:spPr>
          <a:xfrm>
            <a:off x="291123" y="1149350"/>
            <a:ext cx="11596728" cy="5237163"/>
          </a:xfrm>
        </p:spPr>
        <p:txBody>
          <a:bodyPr vert="horz" lIns="91440" tIns="45720" rIns="91440" bIns="45720" rtlCol="0" anchor="t">
            <a:noAutofit/>
          </a:bodyPr>
          <a:lstStyle/>
          <a:p>
            <a:pPr marL="0" indent="0">
              <a:lnSpc>
                <a:spcPct val="100000"/>
              </a:lnSpc>
              <a:spcBef>
                <a:spcPts val="0"/>
              </a:spcBef>
              <a:buNone/>
            </a:pPr>
            <a:r>
              <a:rPr lang="en-US" sz="1800" b="1">
                <a:latin typeface="Calibri"/>
                <a:ea typeface="Calibri"/>
                <a:cs typeface="Calibri"/>
              </a:rPr>
              <a:t>Data Flow Optimization:</a:t>
            </a:r>
            <a:endParaRPr lang="en-US" sz="1800">
              <a:latin typeface="Calibri"/>
              <a:ea typeface="Calibri"/>
              <a:cs typeface="Calibri"/>
            </a:endParaRPr>
          </a:p>
          <a:p>
            <a:pPr marL="742950" lvl="1" indent="-285750">
              <a:lnSpc>
                <a:spcPct val="100000"/>
              </a:lnSpc>
              <a:spcBef>
                <a:spcPts val="0"/>
              </a:spcBef>
              <a:buFont typeface="Arial,Sans-Serif"/>
              <a:buChar char="•"/>
            </a:pPr>
            <a:r>
              <a:rPr lang="en-US" sz="1800" i="1">
                <a:latin typeface="Calibri"/>
                <a:ea typeface="Calibri"/>
                <a:cs typeface="Calibri"/>
              </a:rPr>
              <a:t>ELT pipelines</a:t>
            </a:r>
            <a:r>
              <a:rPr lang="en-US" sz="1800">
                <a:latin typeface="Calibri"/>
                <a:ea typeface="Calibri"/>
                <a:cs typeface="Calibri"/>
              </a:rPr>
              <a:t> efficiently extract, load, and transform data, ensuring it is cleaned and enriched before being processed. This allows the system to use accurate, up-to-date data for fraud detection and analysis.</a:t>
            </a:r>
          </a:p>
          <a:p>
            <a:pPr marL="0" indent="0">
              <a:lnSpc>
                <a:spcPct val="100000"/>
              </a:lnSpc>
              <a:spcBef>
                <a:spcPts val="0"/>
              </a:spcBef>
              <a:buNone/>
            </a:pPr>
            <a:r>
              <a:rPr lang="en-US" sz="1800" b="1">
                <a:latin typeface="Calibri"/>
                <a:ea typeface="Calibri"/>
                <a:cs typeface="Calibri"/>
              </a:rPr>
              <a:t>Real-Time Decision-Making:</a:t>
            </a:r>
            <a:endParaRPr lang="en-US" sz="1800">
              <a:latin typeface="Calibri"/>
              <a:ea typeface="Calibri"/>
              <a:cs typeface="Calibri"/>
            </a:endParaRPr>
          </a:p>
          <a:p>
            <a:pPr marL="742950" lvl="1" indent="-285750">
              <a:lnSpc>
                <a:spcPct val="100000"/>
              </a:lnSpc>
              <a:spcBef>
                <a:spcPts val="0"/>
              </a:spcBef>
              <a:buFont typeface="Arial,Sans-Serif"/>
              <a:buChar char="•"/>
            </a:pPr>
            <a:r>
              <a:rPr lang="en-US" sz="1800" i="1">
                <a:latin typeface="Calibri"/>
                <a:ea typeface="Calibri"/>
                <a:cs typeface="Calibri"/>
              </a:rPr>
              <a:t>Event-driven architecture</a:t>
            </a:r>
            <a:r>
              <a:rPr lang="en-US" sz="1800">
                <a:latin typeface="Calibri"/>
                <a:ea typeface="Calibri"/>
                <a:cs typeface="Calibri"/>
              </a:rPr>
              <a:t> enables the system to detect and process events like tax return submissions in real-time. This allows the fraud detection system to flag anomalies immediately, ensuring compliance officers can take timely action.</a:t>
            </a:r>
          </a:p>
          <a:p>
            <a:pPr marL="0" indent="0">
              <a:lnSpc>
                <a:spcPct val="100000"/>
              </a:lnSpc>
              <a:spcBef>
                <a:spcPts val="0"/>
              </a:spcBef>
              <a:buNone/>
            </a:pPr>
            <a:r>
              <a:rPr lang="en-US" sz="1800" b="1">
                <a:latin typeface="Calibri"/>
                <a:ea typeface="Calibri"/>
                <a:cs typeface="Calibri"/>
              </a:rPr>
              <a:t>Fault Tolerance:</a:t>
            </a:r>
            <a:endParaRPr lang="en-US" sz="1800">
              <a:latin typeface="Calibri"/>
              <a:ea typeface="Calibri"/>
              <a:cs typeface="Calibri"/>
            </a:endParaRPr>
          </a:p>
          <a:p>
            <a:pPr marL="742950" lvl="1" indent="-285750">
              <a:lnSpc>
                <a:spcPct val="100000"/>
              </a:lnSpc>
              <a:spcBef>
                <a:spcPts val="0"/>
              </a:spcBef>
              <a:buFont typeface="Arial,Sans-Serif"/>
              <a:buChar char="•"/>
            </a:pPr>
            <a:r>
              <a:rPr lang="en-US" sz="1800">
                <a:latin typeface="Calibri"/>
                <a:ea typeface="Calibri"/>
                <a:cs typeface="Calibri"/>
              </a:rPr>
              <a:t>The </a:t>
            </a:r>
            <a:r>
              <a:rPr lang="en-US" sz="1800" i="1">
                <a:latin typeface="Calibri"/>
                <a:ea typeface="Calibri"/>
                <a:cs typeface="Calibri"/>
              </a:rPr>
              <a:t>decoupled microservices</a:t>
            </a:r>
            <a:r>
              <a:rPr lang="en-US" sz="1800">
                <a:latin typeface="Calibri"/>
                <a:ea typeface="Calibri"/>
                <a:cs typeface="Calibri"/>
              </a:rPr>
              <a:t> architecture ensures that services are isolated from each other. If one service fails, others continue to function independently, maintaining overall system stability and minimizing the risk of downtime.</a:t>
            </a:r>
          </a:p>
          <a:p>
            <a:pPr marL="0" indent="0">
              <a:lnSpc>
                <a:spcPct val="100000"/>
              </a:lnSpc>
              <a:spcBef>
                <a:spcPts val="0"/>
              </a:spcBef>
              <a:buNone/>
            </a:pPr>
            <a:r>
              <a:rPr lang="en-US" sz="1800" b="1">
                <a:latin typeface="Calibri"/>
                <a:ea typeface="Calibri"/>
                <a:cs typeface="Calibri"/>
              </a:rPr>
              <a:t>Compliance:</a:t>
            </a:r>
            <a:endParaRPr lang="en-US" sz="1800">
              <a:latin typeface="Calibri"/>
              <a:ea typeface="Calibri"/>
              <a:cs typeface="Calibri"/>
            </a:endParaRPr>
          </a:p>
          <a:p>
            <a:pPr marL="742950" lvl="1" indent="-285750">
              <a:lnSpc>
                <a:spcPct val="100000"/>
              </a:lnSpc>
              <a:spcBef>
                <a:spcPts val="0"/>
              </a:spcBef>
              <a:buFont typeface="Arial,Sans-Serif"/>
              <a:buChar char="•"/>
            </a:pPr>
            <a:r>
              <a:rPr lang="en-US" sz="1800">
                <a:latin typeface="Calibri"/>
                <a:ea typeface="Calibri"/>
                <a:cs typeface="Calibri"/>
              </a:rPr>
              <a:t>The system is designed to meet </a:t>
            </a:r>
            <a:r>
              <a:rPr lang="en-US" sz="1800" i="1">
                <a:latin typeface="Calibri"/>
                <a:ea typeface="Calibri"/>
                <a:cs typeface="Calibri"/>
              </a:rPr>
              <a:t>PIPEDA</a:t>
            </a:r>
            <a:r>
              <a:rPr lang="en-US" sz="1800">
                <a:latin typeface="Calibri"/>
                <a:ea typeface="Calibri"/>
                <a:cs typeface="Calibri"/>
              </a:rPr>
              <a:t> and </a:t>
            </a:r>
            <a:r>
              <a:rPr lang="en-US" sz="1800" i="1">
                <a:latin typeface="Calibri"/>
                <a:ea typeface="Calibri"/>
                <a:cs typeface="Calibri"/>
              </a:rPr>
              <a:t>Protected B</a:t>
            </a:r>
            <a:r>
              <a:rPr lang="en-US" sz="1800">
                <a:latin typeface="Calibri"/>
                <a:ea typeface="Calibri"/>
                <a:cs typeface="Calibri"/>
              </a:rPr>
              <a:t> standards for secure data processing and exchange. This guarantees that sensitive data, such as taxpayer information, is securely handled and fully compliant with privacy and data protection regulations.</a:t>
            </a:r>
            <a:endParaRPr lang="en-US" sz="1800">
              <a:ea typeface="Calibri"/>
              <a:cs typeface="Calibri"/>
            </a:endParaRPr>
          </a:p>
          <a:p>
            <a:pPr marL="0" indent="0">
              <a:lnSpc>
                <a:spcPct val="100000"/>
              </a:lnSpc>
              <a:spcBef>
                <a:spcPts val="0"/>
              </a:spcBef>
              <a:buNone/>
            </a:pPr>
            <a:r>
              <a:rPr lang="en-US" sz="1800" b="1">
                <a:latin typeface="Calibri"/>
                <a:ea typeface="Calibri"/>
                <a:cs typeface="Calibri"/>
              </a:rPr>
              <a:t>Scalability:</a:t>
            </a:r>
            <a:endParaRPr lang="en-US" sz="1800">
              <a:latin typeface="Calibri"/>
              <a:ea typeface="Calibri"/>
              <a:cs typeface="Calibri"/>
            </a:endParaRPr>
          </a:p>
          <a:p>
            <a:pPr marL="742950" lvl="1" indent="-285750">
              <a:lnSpc>
                <a:spcPct val="100000"/>
              </a:lnSpc>
              <a:spcBef>
                <a:spcPts val="0"/>
              </a:spcBef>
              <a:buFont typeface="Arial,Sans-Serif"/>
              <a:buChar char="•"/>
            </a:pPr>
            <a:r>
              <a:rPr lang="en-US" sz="1800">
                <a:latin typeface="Calibri"/>
                <a:ea typeface="Calibri"/>
                <a:cs typeface="Calibri"/>
              </a:rPr>
              <a:t>The </a:t>
            </a:r>
            <a:r>
              <a:rPr lang="en-US" sz="1800" i="1">
                <a:latin typeface="Calibri"/>
                <a:ea typeface="Calibri"/>
                <a:cs typeface="Calibri"/>
              </a:rPr>
              <a:t>modular integration</a:t>
            </a:r>
            <a:r>
              <a:rPr lang="en-US" sz="1800">
                <a:latin typeface="Calibri"/>
                <a:ea typeface="Calibri"/>
                <a:cs typeface="Calibri"/>
              </a:rPr>
              <a:t> approach allows for easy scaling of individual services as needed. This ensures the system can handle increased data volumes, such as during peak tax seasons, without compromising performance or reliability.</a:t>
            </a:r>
            <a:endParaRPr lang="en-US" sz="1800">
              <a:ea typeface="Calibri"/>
              <a:cs typeface="Calibri"/>
            </a:endParaRPr>
          </a:p>
          <a:p>
            <a:pPr marL="285750" indent="-285750">
              <a:lnSpc>
                <a:spcPct val="100000"/>
              </a:lnSpc>
              <a:spcBef>
                <a:spcPts val="0"/>
              </a:spcBef>
              <a:buFont typeface="Arial,Sans-Serif"/>
              <a:buChar char="•"/>
            </a:pPr>
            <a:endParaRPr lang="en-US" sz="1800">
              <a:latin typeface="Calibri"/>
              <a:ea typeface="Calibri"/>
              <a:cs typeface="Calibri"/>
            </a:endParaRPr>
          </a:p>
          <a:p>
            <a:pPr marL="0" indent="0">
              <a:buNone/>
            </a:pPr>
            <a:endParaRPr lang="en-US" sz="1800">
              <a:latin typeface="Calibri"/>
              <a:ea typeface="Calibri"/>
              <a:cs typeface="Calibri"/>
            </a:endParaRPr>
          </a:p>
        </p:txBody>
      </p:sp>
      <p:pic>
        <p:nvPicPr>
          <p:cNvPr id="4" name="slide5">
            <a:hlinkClick r:id="" action="ppaction://media"/>
            <a:extLst>
              <a:ext uri="{FF2B5EF4-FFF2-40B4-BE49-F238E27FC236}">
                <a16:creationId xmlns:a16="http://schemas.microsoft.com/office/drawing/2014/main" id="{C80083AE-150B-2334-19CB-2535BF508B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2157" y="6124901"/>
            <a:ext cx="730250" cy="730250"/>
          </a:xfrm>
          <a:prstGeom prst="rect">
            <a:avLst/>
          </a:prstGeom>
        </p:spPr>
      </p:pic>
    </p:spTree>
    <p:extLst>
      <p:ext uri="{BB962C8B-B14F-4D97-AF65-F5344CB8AC3E}">
        <p14:creationId xmlns:p14="http://schemas.microsoft.com/office/powerpoint/2010/main" val="385216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3404E-B2B9-10E6-872E-4C1153CF0B49}"/>
              </a:ext>
            </a:extLst>
          </p:cNvPr>
          <p:cNvSpPr txBox="1"/>
          <p:nvPr/>
        </p:nvSpPr>
        <p:spPr>
          <a:xfrm>
            <a:off x="501444" y="1283769"/>
            <a:ext cx="7826478" cy="774507"/>
          </a:xfrm>
          <a:prstGeom prst="rect">
            <a:avLst/>
          </a:prstGeom>
          <a:noFill/>
        </p:spPr>
        <p:txBody>
          <a:bodyPr wrap="square" lIns="91440" tIns="45720" rIns="91440" bIns="45720" anchor="t">
            <a:spAutoFit/>
          </a:bodyPr>
          <a:lstStyle/>
          <a:p>
            <a:pPr marL="0" marR="0">
              <a:lnSpc>
                <a:spcPct val="107000"/>
              </a:lnSpc>
              <a:spcBef>
                <a:spcPts val="0"/>
              </a:spcBef>
              <a:spcAft>
                <a:spcPts val="800"/>
              </a:spcAft>
            </a:pPr>
            <a:r>
              <a:rPr lang="en-CA" b="1" kern="100">
                <a:solidFill>
                  <a:schemeClr val="tx1">
                    <a:lumMod val="75000"/>
                    <a:lumOff val="25000"/>
                  </a:schemeClr>
                </a:solidFill>
                <a:effectLst/>
                <a:ea typeface="Calibri"/>
                <a:cs typeface="Times New Roman"/>
              </a:rPr>
              <a:t>Aspects:     </a:t>
            </a:r>
            <a:r>
              <a:rPr lang="en-CA" kern="100">
                <a:solidFill>
                  <a:schemeClr val="tx1">
                    <a:lumMod val="75000"/>
                    <a:lumOff val="25000"/>
                  </a:schemeClr>
                </a:solidFill>
                <a:effectLst/>
                <a:ea typeface="Calibri"/>
                <a:cs typeface="Times New Roman"/>
              </a:rPr>
              <a:t>Hosting Location, Data Storage, Application Tiers</a:t>
            </a:r>
          </a:p>
          <a:p>
            <a:pPr marL="0" marR="0">
              <a:lnSpc>
                <a:spcPct val="107000"/>
              </a:lnSpc>
              <a:spcBef>
                <a:spcPts val="0"/>
              </a:spcBef>
              <a:spcAft>
                <a:spcPts val="800"/>
              </a:spcAft>
            </a:pPr>
            <a:r>
              <a:rPr lang="en-CA" b="1" kern="100">
                <a:solidFill>
                  <a:schemeClr val="tx1">
                    <a:lumMod val="75000"/>
                    <a:lumOff val="25000"/>
                  </a:schemeClr>
                </a:solidFill>
                <a:effectLst/>
                <a:ea typeface="Calibri"/>
                <a:cs typeface="Times New Roman"/>
              </a:rPr>
              <a:t>Guidance:</a:t>
            </a:r>
            <a:r>
              <a:rPr lang="en-CA" kern="100">
                <a:solidFill>
                  <a:schemeClr val="tx1">
                    <a:lumMod val="75000"/>
                    <a:lumOff val="25000"/>
                  </a:schemeClr>
                </a:solidFill>
                <a:effectLst/>
                <a:ea typeface="Calibri"/>
                <a:cs typeface="Times New Roman"/>
              </a:rPr>
              <a:t>  GC Technology Architecture Framework (updated to 2024)</a:t>
            </a:r>
          </a:p>
        </p:txBody>
      </p:sp>
      <p:sp>
        <p:nvSpPr>
          <p:cNvPr id="5" name="TextBox 4">
            <a:extLst>
              <a:ext uri="{FF2B5EF4-FFF2-40B4-BE49-F238E27FC236}">
                <a16:creationId xmlns:a16="http://schemas.microsoft.com/office/drawing/2014/main" id="{227249A3-ABCE-D9D4-1040-06746C95D2B0}"/>
              </a:ext>
            </a:extLst>
          </p:cNvPr>
          <p:cNvSpPr txBox="1"/>
          <p:nvPr/>
        </p:nvSpPr>
        <p:spPr>
          <a:xfrm>
            <a:off x="594313" y="333868"/>
            <a:ext cx="11189112" cy="738664"/>
          </a:xfrm>
          <a:prstGeom prst="rect">
            <a:avLst/>
          </a:prstGeom>
          <a:noFill/>
        </p:spPr>
        <p:txBody>
          <a:bodyPr wrap="square" rtlCol="0">
            <a:spAutoFit/>
          </a:bodyPr>
          <a:lstStyle/>
          <a:p>
            <a:pPr algn="ctr"/>
            <a:r>
              <a:rPr lang="en-CA" sz="2400" b="1" kern="100">
                <a:solidFill>
                  <a:schemeClr val="tx1">
                    <a:lumMod val="75000"/>
                    <a:lumOff val="25000"/>
                  </a:schemeClr>
                </a:solidFill>
                <a:effectLst/>
                <a:ea typeface="Calibri" panose="020F0502020204030204" pitchFamily="34" charset="0"/>
                <a:cs typeface="Times New Roman" panose="02020603050405020304" pitchFamily="18" charset="0"/>
              </a:rPr>
              <a:t>Technology Perspective</a:t>
            </a:r>
            <a:endParaRPr lang="en-CA" sz="2400" kern="100">
              <a:solidFill>
                <a:schemeClr val="tx1">
                  <a:lumMod val="75000"/>
                  <a:lumOff val="25000"/>
                </a:schemeClr>
              </a:solidFill>
              <a:effectLst/>
              <a:ea typeface="Calibri" panose="020F0502020204030204" pitchFamily="34" charset="0"/>
              <a:cs typeface="Times New Roman" panose="02020603050405020304" pitchFamily="18" charset="0"/>
            </a:endParaRPr>
          </a:p>
          <a:p>
            <a:pPr algn="ctr"/>
            <a:endParaRPr lang="en-CA"/>
          </a:p>
        </p:txBody>
      </p:sp>
      <p:sp>
        <p:nvSpPr>
          <p:cNvPr id="16" name="TextBox 15">
            <a:extLst>
              <a:ext uri="{FF2B5EF4-FFF2-40B4-BE49-F238E27FC236}">
                <a16:creationId xmlns:a16="http://schemas.microsoft.com/office/drawing/2014/main" id="{9BB8570B-5F22-0C24-CD8C-9533191313B5}"/>
              </a:ext>
            </a:extLst>
          </p:cNvPr>
          <p:cNvSpPr txBox="1"/>
          <p:nvPr/>
        </p:nvSpPr>
        <p:spPr>
          <a:xfrm>
            <a:off x="4011272" y="2304454"/>
            <a:ext cx="4358219" cy="400110"/>
          </a:xfrm>
          <a:prstGeom prst="rect">
            <a:avLst/>
          </a:prstGeom>
          <a:noFill/>
        </p:spPr>
        <p:txBody>
          <a:bodyPr wrap="square" lIns="91440" tIns="45720" rIns="91440" bIns="45720" rtlCol="0" anchor="t">
            <a:spAutoFit/>
          </a:bodyPr>
          <a:lstStyle/>
          <a:p>
            <a:pPr algn="ctr"/>
            <a:r>
              <a:rPr lang="en-CA" sz="2000" b="1">
                <a:solidFill>
                  <a:schemeClr val="tx1">
                    <a:lumMod val="75000"/>
                    <a:lumOff val="25000"/>
                  </a:schemeClr>
                </a:solidFill>
                <a:cs typeface="Arial" panose="020B0604020202020204" pitchFamily="34" charset="0"/>
              </a:rPr>
              <a:t>Hosting Location Considerations</a:t>
            </a:r>
            <a:endParaRPr lang="en-US"/>
          </a:p>
        </p:txBody>
      </p:sp>
      <p:sp>
        <p:nvSpPr>
          <p:cNvPr id="24" name="TextBox 23">
            <a:extLst>
              <a:ext uri="{FF2B5EF4-FFF2-40B4-BE49-F238E27FC236}">
                <a16:creationId xmlns:a16="http://schemas.microsoft.com/office/drawing/2014/main" id="{CB361259-CCBF-7F8E-355E-EA6BC843DF64}"/>
              </a:ext>
            </a:extLst>
          </p:cNvPr>
          <p:cNvSpPr txBox="1"/>
          <p:nvPr/>
        </p:nvSpPr>
        <p:spPr>
          <a:xfrm>
            <a:off x="415719" y="5925829"/>
            <a:ext cx="9832259" cy="703078"/>
          </a:xfrm>
          <a:prstGeom prst="rect">
            <a:avLst/>
          </a:prstGeom>
          <a:noFill/>
        </p:spPr>
        <p:txBody>
          <a:bodyPr wrap="square">
            <a:spAutoFit/>
          </a:bodyPr>
          <a:lstStyle/>
          <a:p>
            <a:pPr marL="0" marR="0">
              <a:lnSpc>
                <a:spcPct val="107000"/>
              </a:lnSpc>
              <a:spcBef>
                <a:spcPts val="0"/>
              </a:spcBef>
              <a:spcAft>
                <a:spcPts val="0"/>
              </a:spcAft>
            </a:pPr>
            <a:r>
              <a:rPr lang="en-CA" sz="2000" b="1" kern="0">
                <a:solidFill>
                  <a:schemeClr val="tx1">
                    <a:lumMod val="75000"/>
                    <a:lumOff val="25000"/>
                  </a:schemeClr>
                </a:solidFill>
                <a:effectLst/>
                <a:ea typeface="Times New Roman" panose="02020603050405020304" pitchFamily="18" charset="0"/>
                <a:cs typeface="Times New Roman" panose="02020603050405020304" pitchFamily="18" charset="0"/>
              </a:rPr>
              <a:t>Decision:</a:t>
            </a:r>
            <a:r>
              <a:rPr lang="en-CA" sz="2000" kern="0">
                <a:solidFill>
                  <a:schemeClr val="tx1">
                    <a:lumMod val="75000"/>
                    <a:lumOff val="25000"/>
                  </a:schemeClr>
                </a:solidFill>
                <a:effectLst/>
                <a:ea typeface="Times New Roman" panose="02020603050405020304" pitchFamily="18" charset="0"/>
                <a:cs typeface="Times New Roman" panose="02020603050405020304" pitchFamily="18" charset="0"/>
              </a:rPr>
              <a:t>  </a:t>
            </a:r>
            <a:r>
              <a:rPr lang="en-CA" sz="1800" kern="0">
                <a:solidFill>
                  <a:schemeClr val="tx1">
                    <a:lumMod val="75000"/>
                    <a:lumOff val="25000"/>
                  </a:schemeClr>
                </a:solidFill>
                <a:effectLst/>
                <a:ea typeface="Times New Roman" panose="02020603050405020304" pitchFamily="18" charset="0"/>
                <a:cs typeface="Times New Roman" panose="02020603050405020304" pitchFamily="18" charset="0"/>
              </a:rPr>
              <a:t>Hybrid Cloud for computations; On Premise for Data and Application.  </a:t>
            </a:r>
          </a:p>
          <a:p>
            <a:pPr marL="0" marR="0">
              <a:lnSpc>
                <a:spcPct val="107000"/>
              </a:lnSpc>
              <a:spcBef>
                <a:spcPts val="0"/>
              </a:spcBef>
              <a:spcAft>
                <a:spcPts val="0"/>
              </a:spcAft>
            </a:pPr>
            <a:r>
              <a:rPr lang="en-CA" sz="1800" kern="0">
                <a:solidFill>
                  <a:schemeClr val="tx1">
                    <a:lumMod val="75000"/>
                    <a:lumOff val="25000"/>
                  </a:schemeClr>
                </a:solidFill>
                <a:effectLst/>
                <a:ea typeface="Times New Roman" panose="02020603050405020304" pitchFamily="18" charset="0"/>
                <a:cs typeface="Times New Roman" panose="02020603050405020304" pitchFamily="18" charset="0"/>
              </a:rPr>
              <a:t>                    Application may be able to move to the Cloud later, if that is desirable. </a:t>
            </a:r>
            <a:endParaRPr lang="en-CA" sz="1800" kern="100">
              <a:solidFill>
                <a:schemeClr val="tx1">
                  <a:lumMod val="75000"/>
                  <a:lumOff val="25000"/>
                </a:schemeClr>
              </a:solidFill>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831B0D3-8276-A9BB-2E2E-4E3CADA6B026}"/>
              </a:ext>
            </a:extLst>
          </p:cNvPr>
          <p:cNvPicPr>
            <a:picLocks noChangeAspect="1"/>
          </p:cNvPicPr>
          <p:nvPr/>
        </p:nvPicPr>
        <p:blipFill>
          <a:blip r:embed="rId4"/>
          <a:stretch>
            <a:fillRect/>
          </a:stretch>
        </p:blipFill>
        <p:spPr>
          <a:xfrm>
            <a:off x="2120349" y="2808066"/>
            <a:ext cx="7951302" cy="2861415"/>
          </a:xfrm>
          <a:prstGeom prst="rect">
            <a:avLst/>
          </a:prstGeom>
        </p:spPr>
      </p:pic>
      <p:pic>
        <p:nvPicPr>
          <p:cNvPr id="46" name="Audio 45">
            <a:hlinkClick r:id="" action="ppaction://media"/>
            <a:extLst>
              <a:ext uri="{FF2B5EF4-FFF2-40B4-BE49-F238E27FC236}">
                <a16:creationId xmlns:a16="http://schemas.microsoft.com/office/drawing/2014/main" id="{EE028330-A7AC-F0DA-1E1E-1DBA2DBD2F6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248407" y="5373848"/>
            <a:ext cx="2057400" cy="2057400"/>
          </a:xfrm>
          <a:prstGeom prst="ellipse">
            <a:avLst/>
          </a:prstGeom>
        </p:spPr>
      </p:pic>
    </p:spTree>
    <p:extLst>
      <p:ext uri="{BB962C8B-B14F-4D97-AF65-F5344CB8AC3E}">
        <p14:creationId xmlns:p14="http://schemas.microsoft.com/office/powerpoint/2010/main" val="3205479416"/>
      </p:ext>
    </p:extLst>
  </p:cSld>
  <p:clrMapOvr>
    <a:masterClrMapping/>
  </p:clrMapOvr>
  <mc:AlternateContent xmlns:mc="http://schemas.openxmlformats.org/markup-compatibility/2006" xmlns:p14="http://schemas.microsoft.com/office/powerpoint/2010/main">
    <mc:Choice Requires="p14">
      <p:transition spd="slow" p14:dur="2000" advTm="62318"/>
    </mc:Choice>
    <mc:Fallback xmlns="">
      <p:transition spd="slow" advTm="62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CC316F-CEEB-8B56-078D-484097DB355D}"/>
              </a:ext>
            </a:extLst>
          </p:cNvPr>
          <p:cNvSpPr txBox="1"/>
          <p:nvPr/>
        </p:nvSpPr>
        <p:spPr>
          <a:xfrm>
            <a:off x="4199449" y="593089"/>
            <a:ext cx="3793101" cy="405047"/>
          </a:xfrm>
          <a:prstGeom prst="rect">
            <a:avLst/>
          </a:prstGeom>
          <a:noFill/>
        </p:spPr>
        <p:txBody>
          <a:bodyPr wrap="square">
            <a:spAutoFit/>
          </a:bodyPr>
          <a:lstStyle/>
          <a:p>
            <a:pPr marL="0" marR="0">
              <a:lnSpc>
                <a:spcPct val="107000"/>
              </a:lnSpc>
              <a:spcBef>
                <a:spcPts val="0"/>
              </a:spcBef>
              <a:spcAft>
                <a:spcPts val="800"/>
              </a:spcAft>
            </a:pPr>
            <a:r>
              <a:rPr lang="en-CA" sz="2000" b="1" kern="10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rPr>
              <a:t>Data Storage </a:t>
            </a:r>
            <a:r>
              <a:rPr lang="en-CA" sz="2000" b="1" kern="100">
                <a:solidFill>
                  <a:schemeClr val="tx1">
                    <a:lumMod val="75000"/>
                    <a:lumOff val="25000"/>
                  </a:schemeClr>
                </a:solidFill>
                <a:effectLst/>
                <a:ea typeface="Calibri" panose="020F0502020204030204" pitchFamily="34" charset="0"/>
                <a:cs typeface="Times New Roman" panose="02020603050405020304" pitchFamily="18" charset="0"/>
              </a:rPr>
              <a:t>Considerations</a:t>
            </a:r>
            <a:endParaRPr lang="en-CA" sz="2000" kern="100">
              <a:solidFill>
                <a:schemeClr val="tx1">
                  <a:lumMod val="75000"/>
                  <a:lumOff val="25000"/>
                </a:schemeClr>
              </a:solidFill>
              <a:effectLs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479CE15B-201E-DAC2-83F0-2A77BFC7E4EE}"/>
              </a:ext>
            </a:extLst>
          </p:cNvPr>
          <p:cNvSpPr txBox="1"/>
          <p:nvPr/>
        </p:nvSpPr>
        <p:spPr>
          <a:xfrm>
            <a:off x="411905" y="5952016"/>
            <a:ext cx="10668001" cy="670120"/>
          </a:xfrm>
          <a:prstGeom prst="rect">
            <a:avLst/>
          </a:prstGeom>
          <a:noFill/>
        </p:spPr>
        <p:txBody>
          <a:bodyPr wrap="square">
            <a:spAutoFit/>
          </a:bodyPr>
          <a:lstStyle/>
          <a:p>
            <a:pPr marL="0" marR="0">
              <a:lnSpc>
                <a:spcPct val="107000"/>
              </a:lnSpc>
              <a:spcBef>
                <a:spcPts val="1200"/>
              </a:spcBef>
              <a:spcAft>
                <a:spcPts val="1200"/>
              </a:spcAft>
            </a:pPr>
            <a:r>
              <a:rPr lang="en-CA" b="1" kern="100">
                <a:solidFill>
                  <a:schemeClr val="tx1">
                    <a:lumMod val="75000"/>
                    <a:lumOff val="25000"/>
                  </a:schemeClr>
                </a:solidFill>
                <a:effectLst/>
                <a:ea typeface="Calibri" panose="020F0502020204030204" pitchFamily="34" charset="0"/>
                <a:cs typeface="Times New Roman" panose="02020603050405020304" pitchFamily="18" charset="0"/>
              </a:rPr>
              <a:t>Decision: </a:t>
            </a:r>
            <a:r>
              <a:rPr lang="en-CA" kern="100">
                <a:solidFill>
                  <a:schemeClr val="tx1">
                    <a:lumMod val="75000"/>
                    <a:lumOff val="25000"/>
                  </a:schemeClr>
                </a:solidFill>
                <a:effectLst/>
                <a:ea typeface="Calibri" panose="020F0502020204030204" pitchFamily="34" charset="0"/>
                <a:cs typeface="Times New Roman" panose="02020603050405020304" pitchFamily="18" charset="0"/>
              </a:rPr>
              <a:t>Mainframe storage system will remain on-premise; a Data Lakehouse will be implemented 	     for enabling advanced analytics</a:t>
            </a:r>
            <a:r>
              <a:rPr lang="en-CA" sz="1800" kern="10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rPr>
              <a:t>.</a:t>
            </a:r>
            <a:endParaRPr lang="en-CA" sz="1800" kern="1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6DE04125-6783-88B3-C109-48C712AE547C}"/>
              </a:ext>
            </a:extLst>
          </p:cNvPr>
          <p:cNvSpPr txBox="1"/>
          <p:nvPr/>
        </p:nvSpPr>
        <p:spPr>
          <a:xfrm>
            <a:off x="2500123" y="5405227"/>
            <a:ext cx="5132763" cy="338554"/>
          </a:xfrm>
          <a:prstGeom prst="rect">
            <a:avLst/>
          </a:prstGeom>
          <a:noFill/>
          <a:ln w="12700">
            <a:solidFill>
              <a:schemeClr val="tx1"/>
            </a:solidFill>
          </a:ln>
        </p:spPr>
        <p:txBody>
          <a:bodyPr wrap="square" lIns="91440" tIns="45720" rIns="91440" bIns="45720" rtlCol="0" anchor="t">
            <a:spAutoFit/>
          </a:bodyPr>
          <a:lstStyle/>
          <a:p>
            <a:r>
              <a:rPr lang="en-CA" sz="1600"/>
              <a:t>ACID – atomicity, consistency, isolation, and durability  </a:t>
            </a:r>
            <a:endParaRPr lang="en-CA" sz="1600">
              <a:ea typeface="Calibri"/>
              <a:cs typeface="Calibri"/>
            </a:endParaRPr>
          </a:p>
        </p:txBody>
      </p:sp>
      <p:pic>
        <p:nvPicPr>
          <p:cNvPr id="6" name="Picture 5">
            <a:extLst>
              <a:ext uri="{FF2B5EF4-FFF2-40B4-BE49-F238E27FC236}">
                <a16:creationId xmlns:a16="http://schemas.microsoft.com/office/drawing/2014/main" id="{9B03CAD5-C08F-ADE3-168E-0AC5AF3BA434}"/>
              </a:ext>
            </a:extLst>
          </p:cNvPr>
          <p:cNvPicPr>
            <a:picLocks noChangeAspect="1"/>
          </p:cNvPicPr>
          <p:nvPr/>
        </p:nvPicPr>
        <p:blipFill>
          <a:blip r:embed="rId4"/>
          <a:stretch>
            <a:fillRect/>
          </a:stretch>
        </p:blipFill>
        <p:spPr>
          <a:xfrm>
            <a:off x="2492253" y="998086"/>
            <a:ext cx="7213095" cy="4397461"/>
          </a:xfrm>
          <a:prstGeom prst="rect">
            <a:avLst/>
          </a:prstGeom>
        </p:spPr>
      </p:pic>
      <p:pic>
        <p:nvPicPr>
          <p:cNvPr id="16" name="Audio 15">
            <a:hlinkClick r:id="" action="ppaction://media"/>
            <a:extLst>
              <a:ext uri="{FF2B5EF4-FFF2-40B4-BE49-F238E27FC236}">
                <a16:creationId xmlns:a16="http://schemas.microsoft.com/office/drawing/2014/main" id="{542B933C-1ED5-7B90-F1BB-0770E555AAA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321245" y="5351436"/>
            <a:ext cx="1872503" cy="1838885"/>
          </a:xfrm>
          <a:prstGeom prst="ellipse">
            <a:avLst/>
          </a:prstGeom>
        </p:spPr>
      </p:pic>
    </p:spTree>
    <p:extLst>
      <p:ext uri="{BB962C8B-B14F-4D97-AF65-F5344CB8AC3E}">
        <p14:creationId xmlns:p14="http://schemas.microsoft.com/office/powerpoint/2010/main" val="2070517091"/>
      </p:ext>
    </p:extLst>
  </p:cSld>
  <p:clrMapOvr>
    <a:masterClrMapping/>
  </p:clrMapOvr>
  <mc:AlternateContent xmlns:mc="http://schemas.openxmlformats.org/markup-compatibility/2006" xmlns:p14="http://schemas.microsoft.com/office/powerpoint/2010/main">
    <mc:Choice Requires="p14">
      <p:transition spd="slow" p14:dur="2000" advTm="49908"/>
    </mc:Choice>
    <mc:Fallback xmlns="">
      <p:transition spd="slow" advTm="49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22D1B8-CE54-C1C2-EAD9-3BA353BB0EC4}"/>
              </a:ext>
            </a:extLst>
          </p:cNvPr>
          <p:cNvSpPr txBox="1">
            <a:spLocks/>
          </p:cNvSpPr>
          <p:nvPr/>
        </p:nvSpPr>
        <p:spPr>
          <a:xfrm>
            <a:off x="838200" y="365125"/>
            <a:ext cx="10515600" cy="850618"/>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Calibri"/>
                <a:ea typeface="+mj-lt"/>
                <a:cs typeface="+mj-lt"/>
              </a:rPr>
              <a:t>Layered Technology Architecture</a:t>
            </a:r>
            <a:endParaRPr lang="en-US"/>
          </a:p>
        </p:txBody>
      </p:sp>
      <p:sp>
        <p:nvSpPr>
          <p:cNvPr id="6" name="Rectangle: Rounded Corners 5">
            <a:extLst>
              <a:ext uri="{FF2B5EF4-FFF2-40B4-BE49-F238E27FC236}">
                <a16:creationId xmlns:a16="http://schemas.microsoft.com/office/drawing/2014/main" id="{EDD6DB19-1CE0-8345-F18E-77C2E5D5A9C8}"/>
              </a:ext>
            </a:extLst>
          </p:cNvPr>
          <p:cNvSpPr/>
          <p:nvPr/>
        </p:nvSpPr>
        <p:spPr>
          <a:xfrm>
            <a:off x="1523747" y="1187557"/>
            <a:ext cx="9318568" cy="670351"/>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ea typeface="Calibri"/>
                <a:cs typeface="Calibri"/>
              </a:rPr>
              <a:t>Data</a:t>
            </a:r>
          </a:p>
        </p:txBody>
      </p:sp>
      <p:sp>
        <p:nvSpPr>
          <p:cNvPr id="12" name="Rectangle: Rounded Corners 11">
            <a:extLst>
              <a:ext uri="{FF2B5EF4-FFF2-40B4-BE49-F238E27FC236}">
                <a16:creationId xmlns:a16="http://schemas.microsoft.com/office/drawing/2014/main" id="{BC41308C-8B19-EBCC-9056-2CB8828C2738}"/>
              </a:ext>
            </a:extLst>
          </p:cNvPr>
          <p:cNvSpPr/>
          <p:nvPr/>
        </p:nvSpPr>
        <p:spPr>
          <a:xfrm>
            <a:off x="1523746" y="2119296"/>
            <a:ext cx="9318568" cy="670351"/>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ea typeface="+mn-lt"/>
                <a:cs typeface="+mn-lt"/>
              </a:rPr>
              <a:t>Processing &amp; Analytics</a:t>
            </a:r>
            <a:endParaRPr lang="en-US" sz="2000">
              <a:ea typeface="Calibri"/>
              <a:cs typeface="Calibri"/>
            </a:endParaRPr>
          </a:p>
        </p:txBody>
      </p:sp>
      <p:sp>
        <p:nvSpPr>
          <p:cNvPr id="13" name="Rectangle: Rounded Corners 12">
            <a:extLst>
              <a:ext uri="{FF2B5EF4-FFF2-40B4-BE49-F238E27FC236}">
                <a16:creationId xmlns:a16="http://schemas.microsoft.com/office/drawing/2014/main" id="{00F9D6F1-BB6A-FECD-2823-E2D9C6F65514}"/>
              </a:ext>
            </a:extLst>
          </p:cNvPr>
          <p:cNvSpPr/>
          <p:nvPr/>
        </p:nvSpPr>
        <p:spPr>
          <a:xfrm>
            <a:off x="1522979" y="3039829"/>
            <a:ext cx="9318568" cy="6703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ea typeface="+mn-lt"/>
                <a:cs typeface="+mn-lt"/>
              </a:rPr>
              <a:t>Security</a:t>
            </a:r>
            <a:endParaRPr lang="en-US" sz="2000">
              <a:ea typeface="Calibri"/>
              <a:cs typeface="Calibri"/>
            </a:endParaRPr>
          </a:p>
        </p:txBody>
      </p:sp>
      <p:sp>
        <p:nvSpPr>
          <p:cNvPr id="14" name="Rectangle: Rounded Corners 13">
            <a:extLst>
              <a:ext uri="{FF2B5EF4-FFF2-40B4-BE49-F238E27FC236}">
                <a16:creationId xmlns:a16="http://schemas.microsoft.com/office/drawing/2014/main" id="{04CE8258-D09B-1AF3-A58C-C134537E9D55}"/>
              </a:ext>
            </a:extLst>
          </p:cNvPr>
          <p:cNvSpPr/>
          <p:nvPr/>
        </p:nvSpPr>
        <p:spPr>
          <a:xfrm>
            <a:off x="1522978" y="3954759"/>
            <a:ext cx="9318568" cy="670351"/>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ea typeface="Calibri"/>
                <a:cs typeface="Calibri"/>
              </a:rPr>
              <a:t>Integration</a:t>
            </a:r>
          </a:p>
        </p:txBody>
      </p:sp>
      <p:sp>
        <p:nvSpPr>
          <p:cNvPr id="15" name="Rectangle: Rounded Corners 14">
            <a:extLst>
              <a:ext uri="{FF2B5EF4-FFF2-40B4-BE49-F238E27FC236}">
                <a16:creationId xmlns:a16="http://schemas.microsoft.com/office/drawing/2014/main" id="{12B970E9-432E-A931-8102-80102539F354}"/>
              </a:ext>
            </a:extLst>
          </p:cNvPr>
          <p:cNvSpPr/>
          <p:nvPr/>
        </p:nvSpPr>
        <p:spPr>
          <a:xfrm>
            <a:off x="1523746" y="4864088"/>
            <a:ext cx="9318568" cy="67035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ea typeface="Calibri"/>
                <a:cs typeface="Calibri"/>
              </a:rPr>
              <a:t>Cloud Infrastructure</a:t>
            </a:r>
          </a:p>
        </p:txBody>
      </p:sp>
      <p:sp>
        <p:nvSpPr>
          <p:cNvPr id="16" name="Rectangle: Rounded Corners 15">
            <a:extLst>
              <a:ext uri="{FF2B5EF4-FFF2-40B4-BE49-F238E27FC236}">
                <a16:creationId xmlns:a16="http://schemas.microsoft.com/office/drawing/2014/main" id="{F35DA6E1-0D92-EF87-AECF-7328768210AA}"/>
              </a:ext>
            </a:extLst>
          </p:cNvPr>
          <p:cNvSpPr/>
          <p:nvPr/>
        </p:nvSpPr>
        <p:spPr>
          <a:xfrm>
            <a:off x="1523745" y="5779018"/>
            <a:ext cx="9318568" cy="67035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ea typeface="Calibri"/>
                <a:cs typeface="Calibri"/>
              </a:rPr>
              <a:t>Presentation</a:t>
            </a:r>
          </a:p>
        </p:txBody>
      </p:sp>
      <p:pic>
        <p:nvPicPr>
          <p:cNvPr id="2" name="Recorded Sound">
            <a:hlinkClick r:id="" action="ppaction://media"/>
            <a:extLst>
              <a:ext uri="{FF2B5EF4-FFF2-40B4-BE49-F238E27FC236}">
                <a16:creationId xmlns:a16="http://schemas.microsoft.com/office/drawing/2014/main" id="{409F3060-FC99-C048-9D52-D5711BBAB1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80372" y="6031199"/>
            <a:ext cx="653098" cy="653098"/>
          </a:xfrm>
          <a:prstGeom prst="rect">
            <a:avLst/>
          </a:prstGeom>
        </p:spPr>
      </p:pic>
    </p:spTree>
    <p:extLst>
      <p:ext uri="{BB962C8B-B14F-4D97-AF65-F5344CB8AC3E}">
        <p14:creationId xmlns:p14="http://schemas.microsoft.com/office/powerpoint/2010/main" val="3011226677"/>
      </p:ext>
    </p:extLst>
  </p:cSld>
  <p:clrMapOvr>
    <a:masterClrMapping/>
  </p:clrMapOvr>
  <mc:AlternateContent xmlns:mc="http://schemas.openxmlformats.org/markup-compatibility/2006" xmlns:p14="http://schemas.microsoft.com/office/powerpoint/2010/main">
    <mc:Choice Requires="p14">
      <p:transition spd="slow" p14:dur="2000" advTm="85242"/>
    </mc:Choice>
    <mc:Fallback xmlns="">
      <p:transition spd="slow" advTm="85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2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FE639B-3E25-98BC-748B-979D30B3304E}"/>
              </a:ext>
            </a:extLst>
          </p:cNvPr>
          <p:cNvSpPr txBox="1">
            <a:spLocks/>
          </p:cNvSpPr>
          <p:nvPr/>
        </p:nvSpPr>
        <p:spPr>
          <a:xfrm>
            <a:off x="838200" y="365125"/>
            <a:ext cx="10515600" cy="850618"/>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Calibri"/>
                <a:ea typeface="+mj-lt"/>
                <a:cs typeface="+mj-lt"/>
              </a:rPr>
              <a:t>Layered Technology Architecture</a:t>
            </a:r>
          </a:p>
          <a:p>
            <a:pPr algn="ctr"/>
            <a:r>
              <a:rPr lang="en-US" sz="2400" b="1">
                <a:latin typeface="Calibri"/>
                <a:ea typeface="Calibri Light"/>
                <a:cs typeface="Calibri Light"/>
              </a:rPr>
              <a:t>Preventing Common Issues</a:t>
            </a:r>
          </a:p>
        </p:txBody>
      </p:sp>
      <p:sp>
        <p:nvSpPr>
          <p:cNvPr id="5" name="Rectangle: Rounded Corners 4">
            <a:extLst>
              <a:ext uri="{FF2B5EF4-FFF2-40B4-BE49-F238E27FC236}">
                <a16:creationId xmlns:a16="http://schemas.microsoft.com/office/drawing/2014/main" id="{2D9E3681-83FD-1F43-FAD0-A571C4C0ABBE}"/>
              </a:ext>
            </a:extLst>
          </p:cNvPr>
          <p:cNvSpPr/>
          <p:nvPr/>
        </p:nvSpPr>
        <p:spPr>
          <a:xfrm>
            <a:off x="956397" y="1469051"/>
            <a:ext cx="4400699" cy="4806877"/>
          </a:xfrm>
          <a:prstGeom prst="roundRect">
            <a:avLst/>
          </a:prstGeom>
          <a:ln w="28575"/>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marL="342900" indent="-342900">
              <a:buFont typeface="Wingdings"/>
              <a:buChar char="ü"/>
            </a:pPr>
            <a:endParaRPr lang="en-US" sz="2000">
              <a:latin typeface="Calibri"/>
              <a:ea typeface="Segoe UI"/>
              <a:cs typeface="Segoe UI"/>
            </a:endParaRPr>
          </a:p>
          <a:p>
            <a:pPr marL="342900" indent="-342900">
              <a:buFont typeface="Wingdings"/>
              <a:buChar char="ü"/>
            </a:pPr>
            <a:endParaRPr lang="en-US" sz="2000">
              <a:latin typeface="Calibri"/>
              <a:ea typeface="Segoe UI"/>
              <a:cs typeface="Segoe UI"/>
            </a:endParaRPr>
          </a:p>
          <a:p>
            <a:pPr marL="342900" indent="-342900">
              <a:buFont typeface="Wingdings"/>
              <a:buChar char="ü"/>
            </a:pPr>
            <a:endParaRPr lang="en-US" sz="2000">
              <a:latin typeface="Calibri"/>
              <a:ea typeface="Segoe UI"/>
              <a:cs typeface="Segoe UI"/>
            </a:endParaRPr>
          </a:p>
          <a:p>
            <a:pPr marL="342900" indent="-342900">
              <a:buFont typeface="Wingdings"/>
              <a:buChar char="ü"/>
            </a:pPr>
            <a:r>
              <a:rPr lang="en-US" baseline="0">
                <a:latin typeface="Calibri"/>
                <a:ea typeface="Segoe UI"/>
                <a:cs typeface="Segoe UI"/>
              </a:rPr>
              <a:t>Each layer performs a specific task</a:t>
            </a:r>
            <a:r>
              <a:rPr lang="en-US">
                <a:latin typeface="Calibri"/>
                <a:ea typeface="Segoe UI"/>
                <a:cs typeface="Segoe UI"/>
              </a:rPr>
              <a:t>​</a:t>
            </a:r>
            <a:endParaRPr lang="en-US">
              <a:ea typeface="Calibri" panose="020F0502020204030204"/>
              <a:cs typeface="Calibri" panose="020F0502020204030204"/>
            </a:endParaRPr>
          </a:p>
          <a:p>
            <a:pPr marL="342900" indent="-342900" rtl="0">
              <a:buFont typeface="Wingdings"/>
              <a:buChar char="ü"/>
            </a:pPr>
            <a:endParaRPr lang="en-US">
              <a:latin typeface="Calibri"/>
              <a:ea typeface="Segoe UI"/>
              <a:cs typeface="Segoe UI"/>
            </a:endParaRPr>
          </a:p>
          <a:p>
            <a:pPr marL="342900" indent="-342900" rtl="0">
              <a:buFont typeface="Wingdings"/>
              <a:buChar char="ü"/>
            </a:pPr>
            <a:r>
              <a:rPr lang="en-US" baseline="0">
                <a:latin typeface="Calibri"/>
                <a:ea typeface="Segoe UI"/>
                <a:cs typeface="Segoe UI"/>
              </a:rPr>
              <a:t>Combination of closed and open layers </a:t>
            </a:r>
            <a:r>
              <a:rPr lang="en-US">
                <a:latin typeface="Calibri"/>
                <a:ea typeface="Segoe UI"/>
                <a:cs typeface="Segoe UI"/>
              </a:rPr>
              <a:t>​</a:t>
            </a:r>
          </a:p>
          <a:p>
            <a:pPr marL="342900" indent="-342900" rtl="0">
              <a:buFont typeface="Wingdings"/>
              <a:buChar char="ü"/>
            </a:pPr>
            <a:endParaRPr lang="en-US">
              <a:latin typeface="Calibri"/>
              <a:ea typeface="Segoe UI"/>
              <a:cs typeface="Segoe UI"/>
            </a:endParaRPr>
          </a:p>
          <a:p>
            <a:pPr marL="342900" indent="-342900" rtl="0">
              <a:buFont typeface="Wingdings"/>
              <a:buChar char="ü"/>
            </a:pPr>
            <a:r>
              <a:rPr lang="en-US" baseline="0">
                <a:latin typeface="Calibri"/>
                <a:ea typeface="Segoe UI"/>
                <a:cs typeface="Segoe UI"/>
              </a:rPr>
              <a:t>Caching</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5D83296F-F811-0EFF-09D5-16C1AE80105C}"/>
              </a:ext>
            </a:extLst>
          </p:cNvPr>
          <p:cNvSpPr txBox="1"/>
          <p:nvPr/>
        </p:nvSpPr>
        <p:spPr>
          <a:xfrm>
            <a:off x="990158" y="2602697"/>
            <a:ext cx="43334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rial"/>
                <a:cs typeface="Arial"/>
              </a:rPr>
              <a:t>Architecture Sinkhole Antipattern</a:t>
            </a:r>
            <a:endParaRPr lang="en-US"/>
          </a:p>
        </p:txBody>
      </p:sp>
      <p:sp>
        <p:nvSpPr>
          <p:cNvPr id="7" name="Rectangle: Rounded Corners 6">
            <a:extLst>
              <a:ext uri="{FF2B5EF4-FFF2-40B4-BE49-F238E27FC236}">
                <a16:creationId xmlns:a16="http://schemas.microsoft.com/office/drawing/2014/main" id="{C3B450C1-A791-DE9E-AA61-6E7D71B2BC8C}"/>
              </a:ext>
            </a:extLst>
          </p:cNvPr>
          <p:cNvSpPr/>
          <p:nvPr/>
        </p:nvSpPr>
        <p:spPr>
          <a:xfrm>
            <a:off x="6839485" y="1469051"/>
            <a:ext cx="4400699" cy="4806877"/>
          </a:xfrm>
          <a:prstGeom prst="roundRect">
            <a:avLst/>
          </a:prstGeom>
          <a:ln w="28575"/>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marL="342900" indent="-342900">
              <a:buFont typeface="Wingdings"/>
              <a:buChar char="ü"/>
            </a:pPr>
            <a:endParaRPr lang="en-US" sz="2000">
              <a:ea typeface="+mn-lt"/>
              <a:cs typeface="+mn-lt"/>
            </a:endParaRPr>
          </a:p>
          <a:p>
            <a:pPr marL="342900" indent="-342900">
              <a:buFont typeface="Wingdings"/>
              <a:buChar char="ü"/>
            </a:pPr>
            <a:endParaRPr lang="en-US" sz="2000">
              <a:ea typeface="+mn-lt"/>
              <a:cs typeface="+mn-lt"/>
            </a:endParaRPr>
          </a:p>
          <a:p>
            <a:pPr marL="342900" indent="-342900">
              <a:buFont typeface="Wingdings"/>
              <a:buChar char="ü"/>
            </a:pPr>
            <a:endParaRPr lang="en-US" sz="2000">
              <a:ea typeface="+mn-lt"/>
              <a:cs typeface="+mn-lt"/>
            </a:endParaRPr>
          </a:p>
          <a:p>
            <a:pPr marL="342900" indent="-342900">
              <a:buFont typeface="Wingdings"/>
              <a:buChar char="ü"/>
            </a:pPr>
            <a:r>
              <a:rPr lang="en-US">
                <a:ea typeface="+mn-lt"/>
                <a:cs typeface="+mn-lt"/>
              </a:rPr>
              <a:t>Event-driven architecture</a:t>
            </a:r>
            <a:endParaRPr lang="en-US">
              <a:ea typeface="Calibri" panose="020F0502020204030204"/>
              <a:cs typeface="Calibri" panose="020F0502020204030204"/>
            </a:endParaRPr>
          </a:p>
          <a:p>
            <a:pPr marL="342900" indent="-342900" rtl="0">
              <a:buFont typeface="Wingdings"/>
              <a:buChar char="ü"/>
            </a:pPr>
            <a:endParaRPr lang="en-US">
              <a:latin typeface="Calibri"/>
              <a:ea typeface="Segoe UI"/>
              <a:cs typeface="Segoe UI"/>
            </a:endParaRPr>
          </a:p>
          <a:p>
            <a:pPr marL="342900" indent="-342900" rtl="0">
              <a:buFont typeface="Wingdings"/>
              <a:buChar char="ü"/>
            </a:pPr>
            <a:r>
              <a:rPr lang="en-US">
                <a:ea typeface="+mn-lt"/>
                <a:cs typeface="+mn-lt"/>
              </a:rPr>
              <a:t>Encapsulation</a:t>
            </a:r>
          </a:p>
          <a:p>
            <a:pPr marL="342900" indent="-342900" rtl="0">
              <a:buFont typeface="Wingdings"/>
              <a:buChar char="ü"/>
            </a:pPr>
            <a:endParaRPr lang="en-US">
              <a:latin typeface="Calibri"/>
              <a:ea typeface="Segoe UI"/>
              <a:cs typeface="Segoe UI"/>
            </a:endParaRPr>
          </a:p>
          <a:p>
            <a:pPr marL="342900" indent="-342900">
              <a:buFont typeface="Wingdings"/>
              <a:buChar char="ü"/>
            </a:pPr>
            <a:r>
              <a:rPr lang="en-US">
                <a:ea typeface="+mn-lt"/>
                <a:cs typeface="+mn-lt"/>
              </a:rPr>
              <a:t>Dependency injection (DI), Inversion of control containers (IoC), software design patterns</a:t>
            </a:r>
            <a:endParaRPr lang="en-US">
              <a:ea typeface="Calibri" panose="020F0502020204030204"/>
              <a:cs typeface="Calibri" panose="020F0502020204030204"/>
            </a:endParaRPr>
          </a:p>
        </p:txBody>
      </p:sp>
      <p:sp>
        <p:nvSpPr>
          <p:cNvPr id="8" name="TextBox 7">
            <a:extLst>
              <a:ext uri="{FF2B5EF4-FFF2-40B4-BE49-F238E27FC236}">
                <a16:creationId xmlns:a16="http://schemas.microsoft.com/office/drawing/2014/main" id="{E44E5F7C-3E14-887C-7190-6B66B420C89E}"/>
              </a:ext>
            </a:extLst>
          </p:cNvPr>
          <p:cNvSpPr txBox="1"/>
          <p:nvPr/>
        </p:nvSpPr>
        <p:spPr>
          <a:xfrm>
            <a:off x="6929275" y="2602697"/>
            <a:ext cx="422140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rial"/>
                <a:cs typeface="Arial"/>
              </a:rPr>
              <a:t>Tight Coupling</a:t>
            </a:r>
            <a:endParaRPr lang="en-US">
              <a:ea typeface="Calibri" panose="020F0502020204030204"/>
              <a:cs typeface="Calibri" panose="020F0502020204030204"/>
            </a:endParaRPr>
          </a:p>
        </p:txBody>
      </p:sp>
      <p:pic>
        <p:nvPicPr>
          <p:cNvPr id="13" name="Picture 12" descr="88,800+ Chain Icon Stock Illustrations, Royalty-Free Vector ...">
            <a:extLst>
              <a:ext uri="{FF2B5EF4-FFF2-40B4-BE49-F238E27FC236}">
                <a16:creationId xmlns:a16="http://schemas.microsoft.com/office/drawing/2014/main" id="{FC59455B-46A6-5327-7214-52AD8DCC0D74}"/>
              </a:ext>
            </a:extLst>
          </p:cNvPr>
          <p:cNvPicPr>
            <a:picLocks noChangeAspect="1"/>
          </p:cNvPicPr>
          <p:nvPr/>
        </p:nvPicPr>
        <p:blipFill>
          <a:blip r:embed="rId4"/>
          <a:srcRect t="9143" r="-541" b="10197"/>
          <a:stretch/>
        </p:blipFill>
        <p:spPr>
          <a:xfrm>
            <a:off x="8441685" y="1622078"/>
            <a:ext cx="1197913" cy="909605"/>
          </a:xfrm>
          <a:prstGeom prst="rect">
            <a:avLst/>
          </a:prstGeom>
        </p:spPr>
      </p:pic>
      <p:pic>
        <p:nvPicPr>
          <p:cNvPr id="14" name="Picture 13" descr="Communication Icon Vector Art, Icons, and Graphics for Free Download">
            <a:extLst>
              <a:ext uri="{FF2B5EF4-FFF2-40B4-BE49-F238E27FC236}">
                <a16:creationId xmlns:a16="http://schemas.microsoft.com/office/drawing/2014/main" id="{4B700285-46C7-96FF-E023-A8049A1BF15F}"/>
              </a:ext>
            </a:extLst>
          </p:cNvPr>
          <p:cNvPicPr>
            <a:picLocks noChangeAspect="1"/>
          </p:cNvPicPr>
          <p:nvPr/>
        </p:nvPicPr>
        <p:blipFill>
          <a:blip r:embed="rId5"/>
          <a:stretch>
            <a:fillRect/>
          </a:stretch>
        </p:blipFill>
        <p:spPr>
          <a:xfrm>
            <a:off x="2658176" y="1555013"/>
            <a:ext cx="998207" cy="1042580"/>
          </a:xfrm>
          <a:prstGeom prst="rect">
            <a:avLst/>
          </a:prstGeom>
        </p:spPr>
      </p:pic>
      <p:pic>
        <p:nvPicPr>
          <p:cNvPr id="2" name="Recorded Sound">
            <a:hlinkClick r:id="" action="ppaction://media"/>
            <a:extLst>
              <a:ext uri="{FF2B5EF4-FFF2-40B4-BE49-F238E27FC236}">
                <a16:creationId xmlns:a16="http://schemas.microsoft.com/office/drawing/2014/main" id="{9304D982-0DA7-48CD-F9D1-148D4D58E2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799" y="6002098"/>
            <a:ext cx="665855" cy="665855"/>
          </a:xfrm>
          <a:prstGeom prst="rect">
            <a:avLst/>
          </a:prstGeom>
        </p:spPr>
      </p:pic>
    </p:spTree>
    <p:extLst>
      <p:ext uri="{BB962C8B-B14F-4D97-AF65-F5344CB8AC3E}">
        <p14:creationId xmlns:p14="http://schemas.microsoft.com/office/powerpoint/2010/main" val="1020778816"/>
      </p:ext>
    </p:extLst>
  </p:cSld>
  <p:clrMapOvr>
    <a:masterClrMapping/>
  </p:clrMapOvr>
  <mc:AlternateContent xmlns:mc="http://schemas.openxmlformats.org/markup-compatibility/2006" xmlns:p14="http://schemas.microsoft.com/office/powerpoint/2010/main">
    <mc:Choice Requires="p14">
      <p:transition spd="slow" p14:dur="2000" advTm="124178"/>
    </mc:Choice>
    <mc:Fallback xmlns="">
      <p:transition spd="slow" advTm="124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1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AB1CBF-B494-A5C9-D242-915FF8E042F4}"/>
              </a:ext>
            </a:extLst>
          </p:cNvPr>
          <p:cNvSpPr txBox="1"/>
          <p:nvPr/>
        </p:nvSpPr>
        <p:spPr>
          <a:xfrm>
            <a:off x="3435932" y="422590"/>
            <a:ext cx="5324229" cy="470000"/>
          </a:xfrm>
          <a:prstGeom prst="rect">
            <a:avLst/>
          </a:prstGeom>
          <a:noFill/>
        </p:spPr>
        <p:txBody>
          <a:bodyPr wrap="square" lIns="91440" tIns="45720" rIns="91440" bIns="45720" anchor="t">
            <a:spAutoFit/>
          </a:bodyPr>
          <a:lstStyle/>
          <a:p>
            <a:pPr marL="0" marR="0" algn="ctr">
              <a:lnSpc>
                <a:spcPct val="107000"/>
              </a:lnSpc>
              <a:spcBef>
                <a:spcPts val="200"/>
              </a:spcBef>
              <a:spcAft>
                <a:spcPts val="0"/>
              </a:spcAft>
            </a:pPr>
            <a:r>
              <a:rPr lang="en-CA" sz="2400" b="1" kern="100">
                <a:effectLst/>
                <a:latin typeface="Calibri"/>
                <a:ea typeface="Arial" panose="020B0604020202020204" pitchFamily="34" charset="0"/>
                <a:cs typeface="Times New Roman"/>
              </a:rPr>
              <a:t>Summary of Technology Decisions</a:t>
            </a:r>
            <a:endParaRPr lang="en-CA" sz="2400" b="1" kern="100">
              <a:solidFill>
                <a:srgbClr val="C00000"/>
              </a:solidFill>
              <a:effectLst/>
              <a:latin typeface="Calibri"/>
              <a:ea typeface="Times New Roman" panose="02020603050405020304" pitchFamily="18" charset="0"/>
              <a:cs typeface="Times New Roman"/>
            </a:endParaRPr>
          </a:p>
        </p:txBody>
      </p:sp>
      <p:pic>
        <p:nvPicPr>
          <p:cNvPr id="11" name="Picture 10">
            <a:extLst>
              <a:ext uri="{FF2B5EF4-FFF2-40B4-BE49-F238E27FC236}">
                <a16:creationId xmlns:a16="http://schemas.microsoft.com/office/drawing/2014/main" id="{957B19AA-CDCC-C4D8-0549-39E1916E98D0}"/>
              </a:ext>
            </a:extLst>
          </p:cNvPr>
          <p:cNvPicPr>
            <a:picLocks noChangeAspect="1"/>
          </p:cNvPicPr>
          <p:nvPr/>
        </p:nvPicPr>
        <p:blipFill>
          <a:blip r:embed="rId5"/>
          <a:stretch>
            <a:fillRect/>
          </a:stretch>
        </p:blipFill>
        <p:spPr>
          <a:xfrm>
            <a:off x="1907254" y="1180623"/>
            <a:ext cx="8102500" cy="5282332"/>
          </a:xfrm>
          <a:prstGeom prst="rect">
            <a:avLst/>
          </a:prstGeom>
        </p:spPr>
      </p:pic>
      <p:pic>
        <p:nvPicPr>
          <p:cNvPr id="12" name="Audio 11">
            <a:hlinkClick r:id="" action="ppaction://media"/>
            <a:extLst>
              <a:ext uri="{FF2B5EF4-FFF2-40B4-BE49-F238E27FC236}">
                <a16:creationId xmlns:a16="http://schemas.microsoft.com/office/drawing/2014/main" id="{DA9E4593-9DC8-728A-C84F-44D8477F83B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65096656"/>
      </p:ext>
    </p:extLst>
  </p:cSld>
  <p:clrMapOvr>
    <a:masterClrMapping/>
  </p:clrMapOvr>
  <mc:AlternateContent xmlns:mc="http://schemas.openxmlformats.org/markup-compatibility/2006" xmlns:p14="http://schemas.microsoft.com/office/powerpoint/2010/main">
    <mc:Choice Requires="p14">
      <p:transition spd="slow" p14:dur="2000" advTm="47011"/>
    </mc:Choice>
    <mc:Fallback xmlns="">
      <p:transition spd="slow" advTm="47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B60F91-82D9-80FC-8FFE-E756C83BC6CA}"/>
              </a:ext>
            </a:extLst>
          </p:cNvPr>
          <p:cNvSpPr txBox="1"/>
          <p:nvPr/>
        </p:nvSpPr>
        <p:spPr>
          <a:xfrm>
            <a:off x="1238251" y="1345946"/>
            <a:ext cx="9963150" cy="1365438"/>
          </a:xfrm>
          <a:prstGeom prst="rect">
            <a:avLst/>
          </a:prstGeom>
          <a:noFill/>
        </p:spPr>
        <p:txBody>
          <a:bodyPr wrap="square" lIns="91440" tIns="45720" rIns="91440" bIns="45720" anchor="t">
            <a:spAutoFit/>
          </a:bodyPr>
          <a:lstStyle/>
          <a:p>
            <a:pPr marL="0" marR="0">
              <a:lnSpc>
                <a:spcPct val="107000"/>
              </a:lnSpc>
              <a:spcBef>
                <a:spcPts val="0"/>
              </a:spcBef>
              <a:spcAft>
                <a:spcPts val="800"/>
              </a:spcAft>
            </a:pPr>
            <a:r>
              <a:rPr lang="en-CA" sz="1800" kern="100">
                <a:solidFill>
                  <a:schemeClr val="tx1">
                    <a:lumMod val="75000"/>
                    <a:lumOff val="25000"/>
                  </a:schemeClr>
                </a:solidFill>
                <a:effectLst/>
                <a:ea typeface="Calibri"/>
                <a:cs typeface="Times New Roman"/>
              </a:rPr>
              <a:t>Canada’s Budget 2024 directs CRA to address tax non-compliance in real estate transactions to protect home buyers from the artificial manipulation of the real estate market that drives up the price of homes.</a:t>
            </a:r>
          </a:p>
          <a:p>
            <a:pPr marL="0" marR="0">
              <a:lnSpc>
                <a:spcPct val="107000"/>
              </a:lnSpc>
              <a:spcBef>
                <a:spcPts val="0"/>
              </a:spcBef>
              <a:spcAft>
                <a:spcPts val="800"/>
              </a:spcAft>
            </a:pPr>
            <a:r>
              <a:rPr lang="en-CA" sz="1800" kern="100">
                <a:solidFill>
                  <a:schemeClr val="tx1">
                    <a:lumMod val="75000"/>
                    <a:lumOff val="25000"/>
                  </a:schemeClr>
                </a:solidFill>
                <a:effectLst/>
                <a:ea typeface="Calibri"/>
                <a:cs typeface="Times New Roman"/>
              </a:rPr>
              <a:t>CRA will need to build or acquire new data sources and create new application functionality for its current application</a:t>
            </a:r>
            <a:r>
              <a:rPr lang="en-CA" sz="1800" kern="100">
                <a:solidFill>
                  <a:schemeClr val="tx1">
                    <a:lumMod val="85000"/>
                    <a:lumOff val="15000"/>
                  </a:schemeClr>
                </a:solidFill>
                <a:effectLst/>
                <a:latin typeface="Calibri"/>
                <a:ea typeface="Calibri"/>
                <a:cs typeface="Times New Roman"/>
              </a:rPr>
              <a:t>.</a:t>
            </a:r>
          </a:p>
        </p:txBody>
      </p:sp>
      <p:sp>
        <p:nvSpPr>
          <p:cNvPr id="7" name="TextBox 6">
            <a:extLst>
              <a:ext uri="{FF2B5EF4-FFF2-40B4-BE49-F238E27FC236}">
                <a16:creationId xmlns:a16="http://schemas.microsoft.com/office/drawing/2014/main" id="{079DC452-BE62-CD2A-3DCF-EF9F0A6331F1}"/>
              </a:ext>
            </a:extLst>
          </p:cNvPr>
          <p:cNvSpPr txBox="1"/>
          <p:nvPr/>
        </p:nvSpPr>
        <p:spPr>
          <a:xfrm>
            <a:off x="869849" y="499834"/>
            <a:ext cx="10699953" cy="470000"/>
          </a:xfrm>
          <a:prstGeom prst="rect">
            <a:avLst/>
          </a:prstGeom>
          <a:noFill/>
        </p:spPr>
        <p:txBody>
          <a:bodyPr wrap="square" lIns="91440" tIns="45720" rIns="91440" bIns="45720" anchor="t">
            <a:spAutoFit/>
          </a:bodyPr>
          <a:lstStyle/>
          <a:p>
            <a:pPr marL="0" marR="0" algn="ctr">
              <a:lnSpc>
                <a:spcPct val="107000"/>
              </a:lnSpc>
              <a:spcBef>
                <a:spcPts val="0"/>
              </a:spcBef>
              <a:spcAft>
                <a:spcPts val="800"/>
              </a:spcAft>
            </a:pPr>
            <a:r>
              <a:rPr lang="en-CA" sz="2400" b="1" kern="100">
                <a:effectLst/>
                <a:ea typeface="Calibri"/>
                <a:cs typeface="Times New Roman"/>
              </a:rPr>
              <a:t>Background</a:t>
            </a:r>
            <a:endParaRPr lang="en-CA" sz="2400" kern="100">
              <a:effectLst/>
              <a:ea typeface="Calibri"/>
              <a:cs typeface="Times New Roman"/>
            </a:endParaRPr>
          </a:p>
        </p:txBody>
      </p:sp>
      <p:sp>
        <p:nvSpPr>
          <p:cNvPr id="9" name="TextBox 8">
            <a:extLst>
              <a:ext uri="{FF2B5EF4-FFF2-40B4-BE49-F238E27FC236}">
                <a16:creationId xmlns:a16="http://schemas.microsoft.com/office/drawing/2014/main" id="{D96F2A94-BD9A-7860-53B4-C4ECC9EF7E4D}"/>
              </a:ext>
            </a:extLst>
          </p:cNvPr>
          <p:cNvSpPr txBox="1"/>
          <p:nvPr/>
        </p:nvSpPr>
        <p:spPr>
          <a:xfrm>
            <a:off x="2440860" y="3244958"/>
            <a:ext cx="8760541" cy="2949846"/>
          </a:xfrm>
          <a:prstGeom prst="rect">
            <a:avLst/>
          </a:prstGeom>
          <a:noFill/>
        </p:spPr>
        <p:txBody>
          <a:bodyPr wrap="square" lIns="91440" tIns="45720" rIns="91440" bIns="45720" anchor="t">
            <a:spAutoFit/>
          </a:bodyPr>
          <a:lstStyle/>
          <a:p>
            <a:pPr marL="0" marR="0">
              <a:lnSpc>
                <a:spcPct val="107000"/>
              </a:lnSpc>
              <a:spcBef>
                <a:spcPts val="0"/>
              </a:spcBef>
              <a:spcAft>
                <a:spcPts val="800"/>
              </a:spcAft>
            </a:pPr>
            <a:endParaRPr lang="en-CA" sz="1800" kern="100">
              <a:effectLst/>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CA"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Calibri"/>
              <a:buChar char="-"/>
            </a:pPr>
            <a:r>
              <a:rPr lang="en-CA" sz="1800" kern="100">
                <a:solidFill>
                  <a:schemeClr val="tx1">
                    <a:lumMod val="75000"/>
                    <a:lumOff val="25000"/>
                  </a:schemeClr>
                </a:solidFill>
                <a:effectLst/>
                <a:ea typeface="Calibri"/>
                <a:cs typeface="Times New Roman"/>
              </a:rPr>
              <a:t>Two legacy data centres </a:t>
            </a:r>
            <a:r>
              <a:rPr lang="en-CA" kern="100">
                <a:solidFill>
                  <a:schemeClr val="tx1">
                    <a:lumMod val="75000"/>
                    <a:lumOff val="25000"/>
                  </a:schemeClr>
                </a:solidFill>
                <a:ea typeface="Calibri"/>
                <a:cs typeface="Times New Roman"/>
              </a:rPr>
              <a:t>enable high availability (HA), disaster recovery (DR)</a:t>
            </a:r>
            <a:endParaRPr lang="en-CA" sz="1800" kern="100">
              <a:solidFill>
                <a:schemeClr val="tx1">
                  <a:lumMod val="75000"/>
                  <a:lumOff val="25000"/>
                </a:schemeClr>
              </a:solidFill>
              <a:effectLst/>
              <a:ea typeface="Calibri"/>
              <a:cs typeface="Times New Roman"/>
            </a:endParaRPr>
          </a:p>
          <a:p>
            <a:pPr marL="342900" marR="0" lvl="0" indent="-342900">
              <a:lnSpc>
                <a:spcPct val="107000"/>
              </a:lnSpc>
              <a:spcBef>
                <a:spcPts val="0"/>
              </a:spcBef>
              <a:spcAft>
                <a:spcPts val="0"/>
              </a:spcAft>
              <a:buFont typeface="Calibri" panose="05050102010706020507" pitchFamily="18" charset="2"/>
              <a:buChar char="-"/>
            </a:pPr>
            <a:r>
              <a:rPr lang="en-CA" sz="1800" kern="100">
                <a:solidFill>
                  <a:schemeClr val="tx1">
                    <a:lumMod val="75000"/>
                    <a:lumOff val="25000"/>
                  </a:schemeClr>
                </a:solidFill>
                <a:effectLst/>
                <a:ea typeface="Calibri" panose="020F0502020204030204" pitchFamily="34" charset="0"/>
                <a:cs typeface="Times New Roman" panose="02020603050405020304" pitchFamily="18" charset="0"/>
              </a:rPr>
              <a:t>Source Data stored on a mainframe</a:t>
            </a:r>
          </a:p>
          <a:p>
            <a:pPr marL="342900" marR="0" lvl="0" indent="-342900">
              <a:lnSpc>
                <a:spcPct val="107000"/>
              </a:lnSpc>
              <a:spcBef>
                <a:spcPts val="0"/>
              </a:spcBef>
              <a:spcAft>
                <a:spcPts val="0"/>
              </a:spcAft>
              <a:buFont typeface="Calibri" panose="05050102010706020507" pitchFamily="18" charset="2"/>
              <a:buChar char="-"/>
            </a:pPr>
            <a:r>
              <a:rPr lang="en-CA" sz="1800" kern="100">
                <a:solidFill>
                  <a:schemeClr val="tx1">
                    <a:lumMod val="75000"/>
                    <a:lumOff val="25000"/>
                  </a:schemeClr>
                </a:solidFill>
                <a:effectLst/>
                <a:ea typeface="Calibri" panose="020F0502020204030204" pitchFamily="34" charset="0"/>
                <a:cs typeface="Times New Roman" panose="02020603050405020304" pitchFamily="18" charset="0"/>
              </a:rPr>
              <a:t>Application architecture monolithic; is becoming difficult and costly to change</a:t>
            </a:r>
          </a:p>
          <a:p>
            <a:pPr marL="342900" marR="0" lvl="0" indent="-342900">
              <a:lnSpc>
                <a:spcPct val="107000"/>
              </a:lnSpc>
              <a:spcBef>
                <a:spcPts val="0"/>
              </a:spcBef>
              <a:spcAft>
                <a:spcPts val="0"/>
              </a:spcAft>
              <a:buFont typeface="Calibri" panose="05050102010706020507" pitchFamily="18" charset="2"/>
              <a:buChar char="-"/>
            </a:pPr>
            <a:r>
              <a:rPr lang="en-CA" sz="1800" kern="100">
                <a:solidFill>
                  <a:schemeClr val="tx1">
                    <a:lumMod val="75000"/>
                    <a:lumOff val="25000"/>
                  </a:schemeClr>
                </a:solidFill>
                <a:effectLst/>
                <a:ea typeface="Calibri" panose="020F0502020204030204" pitchFamily="34" charset="0"/>
                <a:cs typeface="Times New Roman" panose="02020603050405020304" pitchFamily="18" charset="0"/>
              </a:rPr>
              <a:t>Built before enterprise internet use; security controls need updating</a:t>
            </a:r>
          </a:p>
          <a:p>
            <a:pPr marL="342900" marR="0" lvl="0" indent="-342900">
              <a:lnSpc>
                <a:spcPct val="107000"/>
              </a:lnSpc>
              <a:spcBef>
                <a:spcPts val="0"/>
              </a:spcBef>
              <a:spcAft>
                <a:spcPts val="0"/>
              </a:spcAft>
              <a:buFont typeface="Calibri" panose="05050102010706020507" pitchFamily="18" charset="2"/>
              <a:buChar char="-"/>
            </a:pPr>
            <a:r>
              <a:rPr lang="en-CA" sz="1800" kern="100">
                <a:solidFill>
                  <a:schemeClr val="tx1">
                    <a:lumMod val="75000"/>
                    <a:lumOff val="25000"/>
                  </a:schemeClr>
                </a:solidFill>
                <a:effectLst/>
                <a:ea typeface="Calibri" panose="020F0502020204030204" pitchFamily="34" charset="0"/>
                <a:cs typeface="Times New Roman" panose="02020603050405020304" pitchFamily="18" charset="0"/>
              </a:rPr>
              <a:t>Data centres scheduled for closure in a few years </a:t>
            </a:r>
          </a:p>
          <a:p>
            <a:pPr marL="342900" marR="0" lvl="0" indent="-342900">
              <a:lnSpc>
                <a:spcPct val="107000"/>
              </a:lnSpc>
              <a:spcBef>
                <a:spcPts val="0"/>
              </a:spcBef>
              <a:spcAft>
                <a:spcPts val="0"/>
              </a:spcAft>
              <a:buFont typeface="Calibri" panose="05050102010706020507" pitchFamily="18" charset="2"/>
              <a:buChar char="-"/>
            </a:pPr>
            <a:r>
              <a:rPr lang="en-CA" sz="1800" kern="100">
                <a:solidFill>
                  <a:schemeClr val="tx1">
                    <a:lumMod val="75000"/>
                    <a:lumOff val="25000"/>
                  </a:schemeClr>
                </a:solidFill>
                <a:effectLst/>
                <a:ea typeface="Calibri" panose="020F0502020204030204" pitchFamily="34" charset="0"/>
                <a:cs typeface="Times New Roman" panose="02020603050405020304" pitchFamily="18" charset="0"/>
              </a:rPr>
              <a:t>Data profile is PBMM</a:t>
            </a:r>
          </a:p>
          <a:p>
            <a:pPr marL="342900" marR="0" lvl="0" indent="-342900">
              <a:lnSpc>
                <a:spcPct val="107000"/>
              </a:lnSpc>
              <a:spcBef>
                <a:spcPts val="0"/>
              </a:spcBef>
              <a:spcAft>
                <a:spcPts val="800"/>
              </a:spcAft>
              <a:buFont typeface="Calibri" panose="05050102010706020507" pitchFamily="18" charset="2"/>
              <a:buChar char="-"/>
            </a:pPr>
            <a:r>
              <a:rPr lang="en-CA" sz="1800" kern="100">
                <a:solidFill>
                  <a:schemeClr val="tx1">
                    <a:lumMod val="75000"/>
                    <a:lumOff val="25000"/>
                  </a:schemeClr>
                </a:solidFill>
                <a:effectLst/>
                <a:ea typeface="Calibri" panose="020F0502020204030204" pitchFamily="34" charset="0"/>
                <a:cs typeface="Times New Roman" panose="02020603050405020304" pitchFamily="18" charset="0"/>
              </a:rPr>
              <a:t>Strong interest in using Cloud </a:t>
            </a:r>
          </a:p>
        </p:txBody>
      </p:sp>
      <p:sp>
        <p:nvSpPr>
          <p:cNvPr id="14" name="TextBox 13">
            <a:extLst>
              <a:ext uri="{FF2B5EF4-FFF2-40B4-BE49-F238E27FC236}">
                <a16:creationId xmlns:a16="http://schemas.microsoft.com/office/drawing/2014/main" id="{9E8FD6F2-EE17-9983-7276-0E13F601E461}"/>
              </a:ext>
            </a:extLst>
          </p:cNvPr>
          <p:cNvSpPr txBox="1"/>
          <p:nvPr/>
        </p:nvSpPr>
        <p:spPr>
          <a:xfrm>
            <a:off x="641248" y="3223015"/>
            <a:ext cx="10766628" cy="461665"/>
          </a:xfrm>
          <a:prstGeom prst="rect">
            <a:avLst/>
          </a:prstGeom>
          <a:noFill/>
        </p:spPr>
        <p:txBody>
          <a:bodyPr wrap="square" rtlCol="0">
            <a:spAutoFit/>
          </a:bodyPr>
          <a:lstStyle/>
          <a:p>
            <a:pPr algn="ctr"/>
            <a:r>
              <a:rPr lang="en-CA" sz="2400" b="1"/>
              <a:t>CRA Current State (Fictional)</a:t>
            </a:r>
          </a:p>
        </p:txBody>
      </p:sp>
      <p:pic>
        <p:nvPicPr>
          <p:cNvPr id="22" name="Audio 21">
            <a:hlinkClick r:id="" action="ppaction://media"/>
            <a:extLst>
              <a:ext uri="{FF2B5EF4-FFF2-40B4-BE49-F238E27FC236}">
                <a16:creationId xmlns:a16="http://schemas.microsoft.com/office/drawing/2014/main" id="{3468DF02-F81E-0EAE-B311-F7616B5AD5B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5987976"/>
      </p:ext>
    </p:extLst>
  </p:cSld>
  <p:clrMapOvr>
    <a:masterClrMapping/>
  </p:clrMapOvr>
  <mc:AlternateContent xmlns:mc="http://schemas.openxmlformats.org/markup-compatibility/2006" xmlns:p14="http://schemas.microsoft.com/office/powerpoint/2010/main">
    <mc:Choice Requires="p14">
      <p:transition spd="slow" p14:dur="2000" advTm="45306"/>
    </mc:Choice>
    <mc:Fallback xmlns="">
      <p:transition spd="slow" advTm="45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8B6F0EA-0095-EC2D-2F8E-BC1E6D40D2C5}"/>
              </a:ext>
            </a:extLst>
          </p:cNvPr>
          <p:cNvGrpSpPr/>
          <p:nvPr/>
        </p:nvGrpSpPr>
        <p:grpSpPr>
          <a:xfrm>
            <a:off x="689968" y="1545058"/>
            <a:ext cx="10971608" cy="933725"/>
            <a:chOff x="752475" y="1647823"/>
            <a:chExt cx="10971608" cy="791944"/>
          </a:xfrm>
        </p:grpSpPr>
        <p:sp>
          <p:nvSpPr>
            <p:cNvPr id="4" name="Rectangle 3">
              <a:extLst>
                <a:ext uri="{FF2B5EF4-FFF2-40B4-BE49-F238E27FC236}">
                  <a16:creationId xmlns:a16="http://schemas.microsoft.com/office/drawing/2014/main" id="{F1777137-B3D7-A4DF-EBED-92E665CB03DF}"/>
                </a:ext>
              </a:extLst>
            </p:cNvPr>
            <p:cNvSpPr/>
            <p:nvPr/>
          </p:nvSpPr>
          <p:spPr>
            <a:xfrm>
              <a:off x="752475" y="1647823"/>
              <a:ext cx="10944225" cy="7715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 name="Group 21">
              <a:extLst>
                <a:ext uri="{FF2B5EF4-FFF2-40B4-BE49-F238E27FC236}">
                  <a16:creationId xmlns:a16="http://schemas.microsoft.com/office/drawing/2014/main" id="{104D5678-1229-B590-4964-65C935810A42}"/>
                </a:ext>
              </a:extLst>
            </p:cNvPr>
            <p:cNvGrpSpPr/>
            <p:nvPr/>
          </p:nvGrpSpPr>
          <p:grpSpPr>
            <a:xfrm>
              <a:off x="752475" y="1680686"/>
              <a:ext cx="10971608" cy="759081"/>
              <a:chOff x="752475" y="1680686"/>
              <a:chExt cx="10971608" cy="759081"/>
            </a:xfrm>
          </p:grpSpPr>
          <p:sp>
            <p:nvSpPr>
              <p:cNvPr id="5" name="TextBox 4">
                <a:extLst>
                  <a:ext uri="{FF2B5EF4-FFF2-40B4-BE49-F238E27FC236}">
                    <a16:creationId xmlns:a16="http://schemas.microsoft.com/office/drawing/2014/main" id="{25D64FFD-6181-E890-C33A-B481C4E28870}"/>
                  </a:ext>
                </a:extLst>
              </p:cNvPr>
              <p:cNvSpPr txBox="1"/>
              <p:nvPr/>
            </p:nvSpPr>
            <p:spPr>
              <a:xfrm>
                <a:off x="752475" y="1773019"/>
                <a:ext cx="1552575" cy="523220"/>
              </a:xfrm>
              <a:prstGeom prst="rect">
                <a:avLst/>
              </a:prstGeom>
              <a:noFill/>
            </p:spPr>
            <p:txBody>
              <a:bodyPr wrap="square" rtlCol="0">
                <a:spAutoFit/>
              </a:bodyPr>
              <a:lstStyle/>
              <a:p>
                <a:r>
                  <a:rPr lang="en-CA" sz="1400"/>
                  <a:t>Discovery and Assessment</a:t>
                </a:r>
              </a:p>
            </p:txBody>
          </p:sp>
          <p:sp>
            <p:nvSpPr>
              <p:cNvPr id="6" name="TextBox 5">
                <a:extLst>
                  <a:ext uri="{FF2B5EF4-FFF2-40B4-BE49-F238E27FC236}">
                    <a16:creationId xmlns:a16="http://schemas.microsoft.com/office/drawing/2014/main" id="{A3227846-29E6-578D-7604-BE43560DFDE9}"/>
                  </a:ext>
                </a:extLst>
              </p:cNvPr>
              <p:cNvSpPr txBox="1"/>
              <p:nvPr/>
            </p:nvSpPr>
            <p:spPr>
              <a:xfrm>
                <a:off x="2562224" y="1680686"/>
                <a:ext cx="1800225" cy="738664"/>
              </a:xfrm>
              <a:prstGeom prst="rect">
                <a:avLst/>
              </a:prstGeom>
              <a:noFill/>
            </p:spPr>
            <p:txBody>
              <a:bodyPr wrap="square" rtlCol="0">
                <a:spAutoFit/>
              </a:bodyPr>
              <a:lstStyle/>
              <a:p>
                <a:r>
                  <a:rPr lang="en-CA" sz="1400"/>
                  <a:t>Detailed Architecture, Workload Migration Plan</a:t>
                </a:r>
              </a:p>
            </p:txBody>
          </p:sp>
          <p:cxnSp>
            <p:nvCxnSpPr>
              <p:cNvPr id="10" name="Straight Arrow Connector 9">
                <a:extLst>
                  <a:ext uri="{FF2B5EF4-FFF2-40B4-BE49-F238E27FC236}">
                    <a16:creationId xmlns:a16="http://schemas.microsoft.com/office/drawing/2014/main" id="{0444B468-CDB4-231C-DEA8-737C91917C08}"/>
                  </a:ext>
                </a:extLst>
              </p:cNvPr>
              <p:cNvCxnSpPr/>
              <p:nvPr/>
            </p:nvCxnSpPr>
            <p:spPr>
              <a:xfrm>
                <a:off x="4362449" y="2009775"/>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D6E31A-6575-CDE5-029A-3F4D78A14EB0}"/>
                  </a:ext>
                </a:extLst>
              </p:cNvPr>
              <p:cNvSpPr txBox="1"/>
              <p:nvPr/>
            </p:nvSpPr>
            <p:spPr>
              <a:xfrm>
                <a:off x="5075925" y="1701103"/>
                <a:ext cx="2588424" cy="738664"/>
              </a:xfrm>
              <a:prstGeom prst="rect">
                <a:avLst/>
              </a:prstGeom>
              <a:noFill/>
            </p:spPr>
            <p:txBody>
              <a:bodyPr wrap="square" rtlCol="0">
                <a:spAutoFit/>
              </a:bodyPr>
              <a:lstStyle/>
              <a:p>
                <a:r>
                  <a:rPr lang="en-CA" sz="1400"/>
                  <a:t>Id initial use case, design patterns, test move use case workload to Prod, validate</a:t>
                </a:r>
              </a:p>
            </p:txBody>
          </p:sp>
          <p:cxnSp>
            <p:nvCxnSpPr>
              <p:cNvPr id="14" name="Straight Arrow Connector 13">
                <a:extLst>
                  <a:ext uri="{FF2B5EF4-FFF2-40B4-BE49-F238E27FC236}">
                    <a16:creationId xmlns:a16="http://schemas.microsoft.com/office/drawing/2014/main" id="{2EA53ED6-6B56-52D7-45C6-2A24B5F0566C}"/>
                  </a:ext>
                </a:extLst>
              </p:cNvPr>
              <p:cNvCxnSpPr/>
              <p:nvPr/>
            </p:nvCxnSpPr>
            <p:spPr>
              <a:xfrm>
                <a:off x="7248524" y="2033587"/>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7F195E6-DAAA-3515-6489-A7E11D158409}"/>
                  </a:ext>
                </a:extLst>
              </p:cNvPr>
              <p:cNvSpPr txBox="1"/>
              <p:nvPr/>
            </p:nvSpPr>
            <p:spPr>
              <a:xfrm>
                <a:off x="7756323" y="1691580"/>
                <a:ext cx="2007395" cy="738664"/>
              </a:xfrm>
              <a:prstGeom prst="rect">
                <a:avLst/>
              </a:prstGeom>
              <a:noFill/>
            </p:spPr>
            <p:txBody>
              <a:bodyPr wrap="square" rtlCol="0">
                <a:spAutoFit/>
              </a:bodyPr>
              <a:lstStyle/>
              <a:p>
                <a:r>
                  <a:rPr lang="en-CA" sz="1400"/>
                  <a:t>Begin phased migration, validation cycle will both platforms running in //</a:t>
                </a:r>
              </a:p>
            </p:txBody>
          </p:sp>
          <p:cxnSp>
            <p:nvCxnSpPr>
              <p:cNvPr id="17" name="Straight Arrow Connector 16">
                <a:extLst>
                  <a:ext uri="{FF2B5EF4-FFF2-40B4-BE49-F238E27FC236}">
                    <a16:creationId xmlns:a16="http://schemas.microsoft.com/office/drawing/2014/main" id="{B2392F1B-092A-6625-AC83-D6759852FA83}"/>
                  </a:ext>
                </a:extLst>
              </p:cNvPr>
              <p:cNvCxnSpPr/>
              <p:nvPr/>
            </p:nvCxnSpPr>
            <p:spPr>
              <a:xfrm>
                <a:off x="9723833" y="2036365"/>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0F1A523-FD89-57A1-1397-86EC04903D86}"/>
                  </a:ext>
                </a:extLst>
              </p:cNvPr>
              <p:cNvCxnSpPr/>
              <p:nvPr/>
            </p:nvCxnSpPr>
            <p:spPr>
              <a:xfrm>
                <a:off x="1981199" y="2004476"/>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3F0AD5-51CD-CDB2-1B6B-ED01785CBDA1}"/>
                  </a:ext>
                </a:extLst>
              </p:cNvPr>
              <p:cNvSpPr txBox="1"/>
              <p:nvPr/>
            </p:nvSpPr>
            <p:spPr>
              <a:xfrm>
                <a:off x="10047684" y="1691580"/>
                <a:ext cx="1676399" cy="738664"/>
              </a:xfrm>
              <a:prstGeom prst="rect">
                <a:avLst/>
              </a:prstGeom>
              <a:noFill/>
            </p:spPr>
            <p:txBody>
              <a:bodyPr wrap="square" rtlCol="0">
                <a:spAutoFit/>
              </a:bodyPr>
              <a:lstStyle/>
              <a:p>
                <a:r>
                  <a:rPr lang="en-CA" sz="1400"/>
                  <a:t>Decommission</a:t>
                </a:r>
              </a:p>
              <a:p>
                <a:r>
                  <a:rPr lang="en-CA" sz="1400"/>
                  <a:t> part/all of Data Warehouse</a:t>
                </a:r>
              </a:p>
            </p:txBody>
          </p:sp>
        </p:grpSp>
      </p:grpSp>
      <p:sp>
        <p:nvSpPr>
          <p:cNvPr id="21" name="Rectangle 20">
            <a:extLst>
              <a:ext uri="{FF2B5EF4-FFF2-40B4-BE49-F238E27FC236}">
                <a16:creationId xmlns:a16="http://schemas.microsoft.com/office/drawing/2014/main" id="{E42477F3-779E-188B-42CA-0369445D7680}"/>
              </a:ext>
            </a:extLst>
          </p:cNvPr>
          <p:cNvSpPr/>
          <p:nvPr/>
        </p:nvSpPr>
        <p:spPr>
          <a:xfrm>
            <a:off x="703660" y="4997714"/>
            <a:ext cx="10944225" cy="9021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45217C8E-2C61-62E6-675D-1BCE677551EE}"/>
              </a:ext>
            </a:extLst>
          </p:cNvPr>
          <p:cNvSpPr txBox="1"/>
          <p:nvPr/>
        </p:nvSpPr>
        <p:spPr>
          <a:xfrm>
            <a:off x="703659" y="1162467"/>
            <a:ext cx="7235143" cy="369332"/>
          </a:xfrm>
          <a:prstGeom prst="rect">
            <a:avLst/>
          </a:prstGeom>
          <a:noFill/>
        </p:spPr>
        <p:txBody>
          <a:bodyPr wrap="square" rtlCol="0">
            <a:spAutoFit/>
          </a:bodyPr>
          <a:lstStyle/>
          <a:p>
            <a:r>
              <a:rPr lang="en-CA" b="1"/>
              <a:t>Migrate Data From Data Warehouse to Data Lakehouse (18-24 months)</a:t>
            </a:r>
          </a:p>
        </p:txBody>
      </p:sp>
      <p:sp>
        <p:nvSpPr>
          <p:cNvPr id="26" name="TextBox 25">
            <a:extLst>
              <a:ext uri="{FF2B5EF4-FFF2-40B4-BE49-F238E27FC236}">
                <a16:creationId xmlns:a16="http://schemas.microsoft.com/office/drawing/2014/main" id="{00CD1FCF-0F2F-5F2F-A93B-4BE68C01B1B0}"/>
              </a:ext>
            </a:extLst>
          </p:cNvPr>
          <p:cNvSpPr txBox="1"/>
          <p:nvPr/>
        </p:nvSpPr>
        <p:spPr>
          <a:xfrm>
            <a:off x="3768029" y="306569"/>
            <a:ext cx="5203627" cy="461665"/>
          </a:xfrm>
          <a:prstGeom prst="rect">
            <a:avLst/>
          </a:prstGeom>
          <a:noFill/>
        </p:spPr>
        <p:txBody>
          <a:bodyPr wrap="square" rtlCol="0">
            <a:spAutoFit/>
          </a:bodyPr>
          <a:lstStyle/>
          <a:p>
            <a:pPr algn="ctr"/>
            <a:r>
              <a:rPr lang="en-CA" sz="2400" b="1"/>
              <a:t>TFDS Implementation Roadmap</a:t>
            </a:r>
            <a:endParaRPr lang="en-CA"/>
          </a:p>
        </p:txBody>
      </p:sp>
      <p:sp>
        <p:nvSpPr>
          <p:cNvPr id="27" name="TextBox 26">
            <a:extLst>
              <a:ext uri="{FF2B5EF4-FFF2-40B4-BE49-F238E27FC236}">
                <a16:creationId xmlns:a16="http://schemas.microsoft.com/office/drawing/2014/main" id="{352B1E3D-993D-E74A-EE47-7087FB0738D4}"/>
              </a:ext>
            </a:extLst>
          </p:cNvPr>
          <p:cNvSpPr txBox="1"/>
          <p:nvPr/>
        </p:nvSpPr>
        <p:spPr>
          <a:xfrm>
            <a:off x="604535" y="2731120"/>
            <a:ext cx="10516790" cy="369332"/>
          </a:xfrm>
          <a:prstGeom prst="rect">
            <a:avLst/>
          </a:prstGeom>
          <a:noFill/>
        </p:spPr>
        <p:txBody>
          <a:bodyPr wrap="square" rtlCol="0">
            <a:spAutoFit/>
          </a:bodyPr>
          <a:lstStyle/>
          <a:p>
            <a:r>
              <a:rPr lang="en-CA" b="1"/>
              <a:t>Create New Application Functionality using Microservices and Layered Architecture (18-24 months)</a:t>
            </a:r>
          </a:p>
        </p:txBody>
      </p:sp>
      <p:cxnSp>
        <p:nvCxnSpPr>
          <p:cNvPr id="29" name="Straight Arrow Connector 28">
            <a:extLst>
              <a:ext uri="{FF2B5EF4-FFF2-40B4-BE49-F238E27FC236}">
                <a16:creationId xmlns:a16="http://schemas.microsoft.com/office/drawing/2014/main" id="{11B7BB8D-61E9-2823-CA90-E74A15E16EDB}"/>
              </a:ext>
            </a:extLst>
          </p:cNvPr>
          <p:cNvCxnSpPr/>
          <p:nvPr/>
        </p:nvCxnSpPr>
        <p:spPr>
          <a:xfrm>
            <a:off x="5808464" y="5314487"/>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9CE23B8-DACF-0318-28AC-9D8165C3ACA2}"/>
              </a:ext>
            </a:extLst>
          </p:cNvPr>
          <p:cNvCxnSpPr/>
          <p:nvPr/>
        </p:nvCxnSpPr>
        <p:spPr>
          <a:xfrm>
            <a:off x="7938803" y="5411749"/>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4F21DF-52AF-49A7-9477-6BC236144792}"/>
              </a:ext>
            </a:extLst>
          </p:cNvPr>
          <p:cNvCxnSpPr/>
          <p:nvPr/>
        </p:nvCxnSpPr>
        <p:spPr>
          <a:xfrm>
            <a:off x="10131630" y="5388491"/>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57A30DD-87C6-8DFA-2F65-4799C63B2DC8}"/>
              </a:ext>
            </a:extLst>
          </p:cNvPr>
          <p:cNvCxnSpPr/>
          <p:nvPr/>
        </p:nvCxnSpPr>
        <p:spPr>
          <a:xfrm>
            <a:off x="3399829" y="5355625"/>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B41FDFC-DEF1-7D3E-98B8-66EF8B0A9BFD}"/>
              </a:ext>
            </a:extLst>
          </p:cNvPr>
          <p:cNvSpPr txBox="1"/>
          <p:nvPr/>
        </p:nvSpPr>
        <p:spPr>
          <a:xfrm>
            <a:off x="604535" y="3968823"/>
            <a:ext cx="11406188" cy="369332"/>
          </a:xfrm>
          <a:prstGeom prst="rect">
            <a:avLst/>
          </a:prstGeom>
          <a:noFill/>
        </p:spPr>
        <p:txBody>
          <a:bodyPr wrap="square" rtlCol="0">
            <a:spAutoFit/>
          </a:bodyPr>
          <a:lstStyle/>
          <a:p>
            <a:r>
              <a:rPr lang="en-CA"/>
              <a:t>* </a:t>
            </a:r>
            <a:r>
              <a:rPr lang="en-CA" sz="1400"/>
              <a:t>The Data Lakehouse and modernized application functionality can be completed in parallel</a:t>
            </a:r>
          </a:p>
        </p:txBody>
      </p:sp>
      <p:sp>
        <p:nvSpPr>
          <p:cNvPr id="44" name="TextBox 43">
            <a:extLst>
              <a:ext uri="{FF2B5EF4-FFF2-40B4-BE49-F238E27FC236}">
                <a16:creationId xmlns:a16="http://schemas.microsoft.com/office/drawing/2014/main" id="{275A521B-8C54-BBD7-EEE3-B9E4E5DA5A71}"/>
              </a:ext>
            </a:extLst>
          </p:cNvPr>
          <p:cNvSpPr txBox="1"/>
          <p:nvPr/>
        </p:nvSpPr>
        <p:spPr>
          <a:xfrm>
            <a:off x="675230" y="4597917"/>
            <a:ext cx="11516769" cy="369332"/>
          </a:xfrm>
          <a:prstGeom prst="rect">
            <a:avLst/>
          </a:prstGeom>
          <a:noFill/>
        </p:spPr>
        <p:txBody>
          <a:bodyPr wrap="square" rtlCol="0">
            <a:spAutoFit/>
          </a:bodyPr>
          <a:lstStyle/>
          <a:p>
            <a:r>
              <a:rPr lang="en-CA" b="1"/>
              <a:t>Move computational aspects to the Cloud – Data Lakehouse, New Application must be in Production first (6-12 months)</a:t>
            </a:r>
          </a:p>
        </p:txBody>
      </p:sp>
      <p:sp>
        <p:nvSpPr>
          <p:cNvPr id="45" name="TextBox 44">
            <a:extLst>
              <a:ext uri="{FF2B5EF4-FFF2-40B4-BE49-F238E27FC236}">
                <a16:creationId xmlns:a16="http://schemas.microsoft.com/office/drawing/2014/main" id="{D0E1D30C-707C-744F-6817-315577B7FE74}"/>
              </a:ext>
            </a:extLst>
          </p:cNvPr>
          <p:cNvSpPr txBox="1"/>
          <p:nvPr/>
        </p:nvSpPr>
        <p:spPr>
          <a:xfrm>
            <a:off x="755747" y="5114181"/>
            <a:ext cx="2604784" cy="738664"/>
          </a:xfrm>
          <a:prstGeom prst="rect">
            <a:avLst/>
          </a:prstGeom>
          <a:noFill/>
        </p:spPr>
        <p:txBody>
          <a:bodyPr wrap="square" rtlCol="0">
            <a:spAutoFit/>
          </a:bodyPr>
          <a:lstStyle/>
          <a:p>
            <a:r>
              <a:rPr lang="en-CA" sz="1400"/>
              <a:t>Use SSC Cloud Broker service to identify Cloud requirements and Cloud Service Provider (CSP)</a:t>
            </a:r>
          </a:p>
        </p:txBody>
      </p:sp>
      <p:sp>
        <p:nvSpPr>
          <p:cNvPr id="46" name="TextBox 45">
            <a:extLst>
              <a:ext uri="{FF2B5EF4-FFF2-40B4-BE49-F238E27FC236}">
                <a16:creationId xmlns:a16="http://schemas.microsoft.com/office/drawing/2014/main" id="{FD71BD30-C731-E673-B5D2-414FD9FD00B8}"/>
              </a:ext>
            </a:extLst>
          </p:cNvPr>
          <p:cNvSpPr txBox="1"/>
          <p:nvPr/>
        </p:nvSpPr>
        <p:spPr>
          <a:xfrm>
            <a:off x="6260021" y="5126881"/>
            <a:ext cx="1840708" cy="523220"/>
          </a:xfrm>
          <a:prstGeom prst="rect">
            <a:avLst/>
          </a:prstGeom>
          <a:noFill/>
        </p:spPr>
        <p:txBody>
          <a:bodyPr wrap="square" rtlCol="0">
            <a:spAutoFit/>
          </a:bodyPr>
          <a:lstStyle/>
          <a:p>
            <a:r>
              <a:rPr lang="en-CA" sz="1400"/>
              <a:t>Select CSP services for Data Integration</a:t>
            </a:r>
          </a:p>
        </p:txBody>
      </p:sp>
      <p:sp>
        <p:nvSpPr>
          <p:cNvPr id="47" name="TextBox 46">
            <a:extLst>
              <a:ext uri="{FF2B5EF4-FFF2-40B4-BE49-F238E27FC236}">
                <a16:creationId xmlns:a16="http://schemas.microsoft.com/office/drawing/2014/main" id="{98E147F3-C8B8-FE8A-0426-0D7D00ED91EC}"/>
              </a:ext>
            </a:extLst>
          </p:cNvPr>
          <p:cNvSpPr txBox="1"/>
          <p:nvPr/>
        </p:nvSpPr>
        <p:spPr>
          <a:xfrm>
            <a:off x="3756713" y="5079469"/>
            <a:ext cx="2247900" cy="738664"/>
          </a:xfrm>
          <a:prstGeom prst="rect">
            <a:avLst/>
          </a:prstGeom>
          <a:noFill/>
        </p:spPr>
        <p:txBody>
          <a:bodyPr wrap="square" rtlCol="0">
            <a:spAutoFit/>
          </a:bodyPr>
          <a:lstStyle/>
          <a:p>
            <a:r>
              <a:rPr lang="en-CA" sz="1400"/>
              <a:t>Obtain contract to ensure data will never reside in the Cloud</a:t>
            </a:r>
          </a:p>
        </p:txBody>
      </p:sp>
      <p:sp>
        <p:nvSpPr>
          <p:cNvPr id="20" name="Rectangle 19">
            <a:extLst>
              <a:ext uri="{FF2B5EF4-FFF2-40B4-BE49-F238E27FC236}">
                <a16:creationId xmlns:a16="http://schemas.microsoft.com/office/drawing/2014/main" id="{C8A72470-9A75-C369-05EA-D82E608C107B}"/>
              </a:ext>
            </a:extLst>
          </p:cNvPr>
          <p:cNvSpPr/>
          <p:nvPr/>
        </p:nvSpPr>
        <p:spPr>
          <a:xfrm>
            <a:off x="689967" y="3149301"/>
            <a:ext cx="10944225" cy="8390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23AFF624-2A0C-DA41-BED3-F7D56FCAE548}"/>
              </a:ext>
            </a:extLst>
          </p:cNvPr>
          <p:cNvSpPr txBox="1"/>
          <p:nvPr/>
        </p:nvSpPr>
        <p:spPr>
          <a:xfrm>
            <a:off x="742652" y="3181310"/>
            <a:ext cx="1790700" cy="738664"/>
          </a:xfrm>
          <a:prstGeom prst="rect">
            <a:avLst/>
          </a:prstGeom>
          <a:noFill/>
        </p:spPr>
        <p:txBody>
          <a:bodyPr wrap="square" rtlCol="0">
            <a:spAutoFit/>
          </a:bodyPr>
          <a:lstStyle/>
          <a:p>
            <a:r>
              <a:rPr lang="en-CA" sz="1400"/>
              <a:t>Identify app functionality to move to microservices</a:t>
            </a:r>
          </a:p>
        </p:txBody>
      </p:sp>
      <p:cxnSp>
        <p:nvCxnSpPr>
          <p:cNvPr id="30" name="Straight Arrow Connector 29">
            <a:extLst>
              <a:ext uri="{FF2B5EF4-FFF2-40B4-BE49-F238E27FC236}">
                <a16:creationId xmlns:a16="http://schemas.microsoft.com/office/drawing/2014/main" id="{2C72A7EB-2CEA-0340-92D7-FB16A4F73DB5}"/>
              </a:ext>
            </a:extLst>
          </p:cNvPr>
          <p:cNvCxnSpPr/>
          <p:nvPr/>
        </p:nvCxnSpPr>
        <p:spPr>
          <a:xfrm>
            <a:off x="2497337" y="3541715"/>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E6021BE-9926-3737-0166-EBCE5FED068A}"/>
              </a:ext>
            </a:extLst>
          </p:cNvPr>
          <p:cNvSpPr txBox="1"/>
          <p:nvPr/>
        </p:nvSpPr>
        <p:spPr>
          <a:xfrm>
            <a:off x="3071811" y="3188783"/>
            <a:ext cx="1466853" cy="738664"/>
          </a:xfrm>
          <a:prstGeom prst="rect">
            <a:avLst/>
          </a:prstGeom>
          <a:noFill/>
        </p:spPr>
        <p:txBody>
          <a:bodyPr wrap="square" rtlCol="0">
            <a:spAutoFit/>
          </a:bodyPr>
          <a:lstStyle/>
          <a:p>
            <a:r>
              <a:rPr lang="en-CA" sz="1400"/>
              <a:t>Decompose into components, define interfaces</a:t>
            </a:r>
          </a:p>
        </p:txBody>
      </p:sp>
      <p:sp>
        <p:nvSpPr>
          <p:cNvPr id="32" name="TextBox 31">
            <a:extLst>
              <a:ext uri="{FF2B5EF4-FFF2-40B4-BE49-F238E27FC236}">
                <a16:creationId xmlns:a16="http://schemas.microsoft.com/office/drawing/2014/main" id="{02F51CE5-9369-BC6C-F246-2DF2FC5032B2}"/>
              </a:ext>
            </a:extLst>
          </p:cNvPr>
          <p:cNvSpPr txBox="1"/>
          <p:nvPr/>
        </p:nvSpPr>
        <p:spPr>
          <a:xfrm>
            <a:off x="4736298" y="3160440"/>
            <a:ext cx="1676400" cy="738664"/>
          </a:xfrm>
          <a:prstGeom prst="rect">
            <a:avLst/>
          </a:prstGeom>
          <a:noFill/>
        </p:spPr>
        <p:txBody>
          <a:bodyPr wrap="square" rtlCol="0">
            <a:spAutoFit/>
          </a:bodyPr>
          <a:lstStyle/>
          <a:p>
            <a:r>
              <a:rPr lang="en-CA" sz="1400"/>
              <a:t>Select programming languages, orchestration tools</a:t>
            </a:r>
          </a:p>
        </p:txBody>
      </p:sp>
      <p:sp>
        <p:nvSpPr>
          <p:cNvPr id="33" name="TextBox 32">
            <a:extLst>
              <a:ext uri="{FF2B5EF4-FFF2-40B4-BE49-F238E27FC236}">
                <a16:creationId xmlns:a16="http://schemas.microsoft.com/office/drawing/2014/main" id="{07357386-486C-70DB-5645-06D3134D26DD}"/>
              </a:ext>
            </a:extLst>
          </p:cNvPr>
          <p:cNvSpPr txBox="1"/>
          <p:nvPr/>
        </p:nvSpPr>
        <p:spPr>
          <a:xfrm>
            <a:off x="6616897" y="3219931"/>
            <a:ext cx="1343025" cy="523220"/>
          </a:xfrm>
          <a:prstGeom prst="rect">
            <a:avLst/>
          </a:prstGeom>
          <a:noFill/>
        </p:spPr>
        <p:txBody>
          <a:bodyPr wrap="square" rtlCol="0">
            <a:spAutoFit/>
          </a:bodyPr>
          <a:lstStyle/>
          <a:p>
            <a:r>
              <a:rPr lang="en-CA" sz="1400"/>
              <a:t>Set up infrastructure</a:t>
            </a:r>
          </a:p>
        </p:txBody>
      </p:sp>
      <p:sp>
        <p:nvSpPr>
          <p:cNvPr id="34" name="TextBox 33">
            <a:extLst>
              <a:ext uri="{FF2B5EF4-FFF2-40B4-BE49-F238E27FC236}">
                <a16:creationId xmlns:a16="http://schemas.microsoft.com/office/drawing/2014/main" id="{EFF61224-2978-8254-F7AF-5A38DF91DDF7}"/>
              </a:ext>
            </a:extLst>
          </p:cNvPr>
          <p:cNvSpPr txBox="1"/>
          <p:nvPr/>
        </p:nvSpPr>
        <p:spPr>
          <a:xfrm>
            <a:off x="8006958" y="3141307"/>
            <a:ext cx="2127649" cy="738664"/>
          </a:xfrm>
          <a:prstGeom prst="rect">
            <a:avLst/>
          </a:prstGeom>
          <a:noFill/>
        </p:spPr>
        <p:txBody>
          <a:bodyPr wrap="square" rtlCol="0">
            <a:spAutoFit/>
          </a:bodyPr>
          <a:lstStyle/>
          <a:p>
            <a:r>
              <a:rPr lang="en-CA" sz="1400"/>
              <a:t>Start implementation , data management, define integration patterns , test</a:t>
            </a:r>
          </a:p>
        </p:txBody>
      </p:sp>
      <p:sp>
        <p:nvSpPr>
          <p:cNvPr id="35" name="TextBox 34">
            <a:extLst>
              <a:ext uri="{FF2B5EF4-FFF2-40B4-BE49-F238E27FC236}">
                <a16:creationId xmlns:a16="http://schemas.microsoft.com/office/drawing/2014/main" id="{0328E021-58FF-326C-5C79-AD14C8A2E56A}"/>
              </a:ext>
            </a:extLst>
          </p:cNvPr>
          <p:cNvSpPr txBox="1"/>
          <p:nvPr/>
        </p:nvSpPr>
        <p:spPr>
          <a:xfrm>
            <a:off x="10458750" y="3248487"/>
            <a:ext cx="1123951" cy="523220"/>
          </a:xfrm>
          <a:prstGeom prst="rect">
            <a:avLst/>
          </a:prstGeom>
          <a:noFill/>
        </p:spPr>
        <p:txBody>
          <a:bodyPr wrap="square" rtlCol="0">
            <a:spAutoFit/>
          </a:bodyPr>
          <a:lstStyle/>
          <a:p>
            <a:r>
              <a:rPr lang="en-CA" sz="1400"/>
              <a:t>Test and Deploy</a:t>
            </a:r>
          </a:p>
        </p:txBody>
      </p:sp>
      <p:cxnSp>
        <p:nvCxnSpPr>
          <p:cNvPr id="39" name="Straight Arrow Connector 38">
            <a:extLst>
              <a:ext uri="{FF2B5EF4-FFF2-40B4-BE49-F238E27FC236}">
                <a16:creationId xmlns:a16="http://schemas.microsoft.com/office/drawing/2014/main" id="{874C9402-02C4-9FE8-3DC5-FEFC05653A10}"/>
              </a:ext>
            </a:extLst>
          </p:cNvPr>
          <p:cNvCxnSpPr/>
          <p:nvPr/>
        </p:nvCxnSpPr>
        <p:spPr>
          <a:xfrm>
            <a:off x="10004825" y="3464388"/>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C29A18-054F-8AF9-92F6-451C13E009B9}"/>
              </a:ext>
            </a:extLst>
          </p:cNvPr>
          <p:cNvCxnSpPr/>
          <p:nvPr/>
        </p:nvCxnSpPr>
        <p:spPr>
          <a:xfrm>
            <a:off x="4345188" y="3541715"/>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59AE8A-EEF6-4794-44E8-6E3B98DFE3D0}"/>
              </a:ext>
            </a:extLst>
          </p:cNvPr>
          <p:cNvCxnSpPr/>
          <p:nvPr/>
        </p:nvCxnSpPr>
        <p:spPr>
          <a:xfrm>
            <a:off x="7693816" y="3510639"/>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2FBD5F-1C89-C2C8-07BF-05498AA3946A}"/>
              </a:ext>
            </a:extLst>
          </p:cNvPr>
          <p:cNvCxnSpPr/>
          <p:nvPr/>
        </p:nvCxnSpPr>
        <p:spPr>
          <a:xfrm>
            <a:off x="6246010" y="3510639"/>
            <a:ext cx="32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F0C62E3-F9BF-EAE8-5F70-4CEDB4259ED8}"/>
              </a:ext>
            </a:extLst>
          </p:cNvPr>
          <p:cNvSpPr txBox="1"/>
          <p:nvPr/>
        </p:nvSpPr>
        <p:spPr>
          <a:xfrm>
            <a:off x="8307894" y="5126881"/>
            <a:ext cx="1812861" cy="523220"/>
          </a:xfrm>
          <a:prstGeom prst="rect">
            <a:avLst/>
          </a:prstGeom>
          <a:noFill/>
        </p:spPr>
        <p:txBody>
          <a:bodyPr wrap="square" rtlCol="0">
            <a:spAutoFit/>
          </a:bodyPr>
          <a:lstStyle/>
          <a:p>
            <a:r>
              <a:rPr lang="en-CA" sz="1400"/>
              <a:t>Configure/Implement Data Integration</a:t>
            </a:r>
          </a:p>
        </p:txBody>
      </p:sp>
      <p:sp>
        <p:nvSpPr>
          <p:cNvPr id="49" name="TextBox 48">
            <a:extLst>
              <a:ext uri="{FF2B5EF4-FFF2-40B4-BE49-F238E27FC236}">
                <a16:creationId xmlns:a16="http://schemas.microsoft.com/office/drawing/2014/main" id="{EDD2A2F7-A059-A29E-31A7-DA16BD88AA72}"/>
              </a:ext>
            </a:extLst>
          </p:cNvPr>
          <p:cNvSpPr txBox="1"/>
          <p:nvPr/>
        </p:nvSpPr>
        <p:spPr>
          <a:xfrm>
            <a:off x="10510242" y="5124227"/>
            <a:ext cx="1123951" cy="523220"/>
          </a:xfrm>
          <a:prstGeom prst="rect">
            <a:avLst/>
          </a:prstGeom>
          <a:noFill/>
        </p:spPr>
        <p:txBody>
          <a:bodyPr wrap="square" rtlCol="0">
            <a:spAutoFit/>
          </a:bodyPr>
          <a:lstStyle/>
          <a:p>
            <a:r>
              <a:rPr lang="en-CA" sz="1400"/>
              <a:t>Test and Deploy</a:t>
            </a:r>
          </a:p>
        </p:txBody>
      </p:sp>
      <p:pic>
        <p:nvPicPr>
          <p:cNvPr id="115" name="Audio 114">
            <a:hlinkClick r:id="" action="ppaction://media"/>
            <a:extLst>
              <a:ext uri="{FF2B5EF4-FFF2-40B4-BE49-F238E27FC236}">
                <a16:creationId xmlns:a16="http://schemas.microsoft.com/office/drawing/2014/main" id="{E62B4F73-4A05-4179-1984-29981D76461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640612" y="5446685"/>
            <a:ext cx="1978959" cy="1950945"/>
          </a:xfrm>
          <a:prstGeom prst="ellipse">
            <a:avLst/>
          </a:prstGeom>
        </p:spPr>
      </p:pic>
    </p:spTree>
    <p:extLst>
      <p:ext uri="{BB962C8B-B14F-4D97-AF65-F5344CB8AC3E}">
        <p14:creationId xmlns:p14="http://schemas.microsoft.com/office/powerpoint/2010/main" val="1493496692"/>
      </p:ext>
    </p:extLst>
  </p:cSld>
  <p:clrMapOvr>
    <a:masterClrMapping/>
  </p:clrMapOvr>
  <mc:AlternateContent xmlns:mc="http://schemas.openxmlformats.org/markup-compatibility/2006" xmlns:p14="http://schemas.microsoft.com/office/powerpoint/2010/main">
    <mc:Choice Requires="p14">
      <p:transition spd="slow" p14:dur="2000" advTm="43238"/>
    </mc:Choice>
    <mc:Fallback xmlns="">
      <p:transition spd="slow" advTm="43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0468C83D-AB94-E124-D0F4-AAC625887927}"/>
              </a:ext>
            </a:extLst>
          </p:cNvPr>
          <p:cNvGrpSpPr/>
          <p:nvPr/>
        </p:nvGrpSpPr>
        <p:grpSpPr>
          <a:xfrm>
            <a:off x="1246092" y="4975706"/>
            <a:ext cx="1308847" cy="1030941"/>
            <a:chOff x="2653552" y="5036932"/>
            <a:chExt cx="1416424" cy="1372833"/>
          </a:xfrm>
        </p:grpSpPr>
        <p:sp>
          <p:nvSpPr>
            <p:cNvPr id="8" name="Rectangle 7">
              <a:extLst>
                <a:ext uri="{FF2B5EF4-FFF2-40B4-BE49-F238E27FC236}">
                  <a16:creationId xmlns:a16="http://schemas.microsoft.com/office/drawing/2014/main" id="{F0287222-972D-2B4C-E6FC-C194E6C450C5}"/>
                </a:ext>
              </a:extLst>
            </p:cNvPr>
            <p:cNvSpPr/>
            <p:nvPr/>
          </p:nvSpPr>
          <p:spPr>
            <a:xfrm>
              <a:off x="2653552" y="5369859"/>
              <a:ext cx="1416424" cy="103990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Graphic 3" descr="City with solid fill">
              <a:extLst>
                <a:ext uri="{FF2B5EF4-FFF2-40B4-BE49-F238E27FC236}">
                  <a16:creationId xmlns:a16="http://schemas.microsoft.com/office/drawing/2014/main" id="{FEB69661-0C68-E61A-E523-4893875BE3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718" y="5036932"/>
              <a:ext cx="551328" cy="551328"/>
            </a:xfrm>
            <a:prstGeom prst="rect">
              <a:avLst/>
            </a:prstGeom>
          </p:spPr>
        </p:pic>
        <p:grpSp>
          <p:nvGrpSpPr>
            <p:cNvPr id="46" name="Group 45">
              <a:extLst>
                <a:ext uri="{FF2B5EF4-FFF2-40B4-BE49-F238E27FC236}">
                  <a16:creationId xmlns:a16="http://schemas.microsoft.com/office/drawing/2014/main" id="{AFED69E9-9C76-2D49-D039-9820619ADF3A}"/>
                </a:ext>
              </a:extLst>
            </p:cNvPr>
            <p:cNvGrpSpPr/>
            <p:nvPr/>
          </p:nvGrpSpPr>
          <p:grpSpPr>
            <a:xfrm>
              <a:off x="2810996" y="5555627"/>
              <a:ext cx="603996" cy="689842"/>
              <a:chOff x="5275729" y="1121389"/>
              <a:chExt cx="603996" cy="689842"/>
            </a:xfrm>
          </p:grpSpPr>
          <p:grpSp>
            <p:nvGrpSpPr>
              <p:cNvPr id="47" name="Group 46">
                <a:extLst>
                  <a:ext uri="{FF2B5EF4-FFF2-40B4-BE49-F238E27FC236}">
                    <a16:creationId xmlns:a16="http://schemas.microsoft.com/office/drawing/2014/main" id="{A01D88CE-9A44-BF61-D73F-C6D43D02DC11}"/>
                  </a:ext>
                </a:extLst>
              </p:cNvPr>
              <p:cNvGrpSpPr/>
              <p:nvPr/>
            </p:nvGrpSpPr>
            <p:grpSpPr>
              <a:xfrm>
                <a:off x="5275730" y="1126235"/>
                <a:ext cx="266699" cy="317124"/>
                <a:chOff x="2687171" y="2255746"/>
                <a:chExt cx="551328" cy="725019"/>
              </a:xfrm>
            </p:grpSpPr>
            <p:sp>
              <p:nvSpPr>
                <p:cNvPr id="63" name="Cylinder 62">
                  <a:extLst>
                    <a:ext uri="{FF2B5EF4-FFF2-40B4-BE49-F238E27FC236}">
                      <a16:creationId xmlns:a16="http://schemas.microsoft.com/office/drawing/2014/main" id="{7FB40878-D5CC-DA03-87D3-046F99B17BA4}"/>
                    </a:ext>
                  </a:extLst>
                </p:cNvPr>
                <p:cNvSpPr/>
                <p:nvPr/>
              </p:nvSpPr>
              <p:spPr>
                <a:xfrm>
                  <a:off x="2687171" y="2255746"/>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Cylinder 63">
                  <a:extLst>
                    <a:ext uri="{FF2B5EF4-FFF2-40B4-BE49-F238E27FC236}">
                      <a16:creationId xmlns:a16="http://schemas.microsoft.com/office/drawing/2014/main" id="{241BAB02-BAAD-6870-C25E-0C5965F5411F}"/>
                    </a:ext>
                  </a:extLst>
                </p:cNvPr>
                <p:cNvSpPr/>
                <p:nvPr/>
              </p:nvSpPr>
              <p:spPr>
                <a:xfrm>
                  <a:off x="2687171" y="2442885"/>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Cylinder 64">
                  <a:extLst>
                    <a:ext uri="{FF2B5EF4-FFF2-40B4-BE49-F238E27FC236}">
                      <a16:creationId xmlns:a16="http://schemas.microsoft.com/office/drawing/2014/main" id="{C7601E84-F935-AA6A-85C8-2759103653CE}"/>
                    </a:ext>
                  </a:extLst>
                </p:cNvPr>
                <p:cNvSpPr/>
                <p:nvPr/>
              </p:nvSpPr>
              <p:spPr>
                <a:xfrm>
                  <a:off x="2687171" y="2622178"/>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Cylinder 65">
                  <a:extLst>
                    <a:ext uri="{FF2B5EF4-FFF2-40B4-BE49-F238E27FC236}">
                      <a16:creationId xmlns:a16="http://schemas.microsoft.com/office/drawing/2014/main" id="{DC252E1F-53E5-F542-C42D-E48C3BE4323D}"/>
                    </a:ext>
                  </a:extLst>
                </p:cNvPr>
                <p:cNvSpPr/>
                <p:nvPr/>
              </p:nvSpPr>
              <p:spPr>
                <a:xfrm>
                  <a:off x="2687171" y="2828365"/>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8" name="Group 47">
                <a:extLst>
                  <a:ext uri="{FF2B5EF4-FFF2-40B4-BE49-F238E27FC236}">
                    <a16:creationId xmlns:a16="http://schemas.microsoft.com/office/drawing/2014/main" id="{A711AF76-7D78-37EA-2D69-4450ABDB6259}"/>
                  </a:ext>
                </a:extLst>
              </p:cNvPr>
              <p:cNvGrpSpPr/>
              <p:nvPr/>
            </p:nvGrpSpPr>
            <p:grpSpPr>
              <a:xfrm>
                <a:off x="5613026" y="1121389"/>
                <a:ext cx="266699" cy="317124"/>
                <a:chOff x="2687171" y="2255746"/>
                <a:chExt cx="551328" cy="725019"/>
              </a:xfrm>
            </p:grpSpPr>
            <p:sp>
              <p:nvSpPr>
                <p:cNvPr id="59" name="Cylinder 58">
                  <a:extLst>
                    <a:ext uri="{FF2B5EF4-FFF2-40B4-BE49-F238E27FC236}">
                      <a16:creationId xmlns:a16="http://schemas.microsoft.com/office/drawing/2014/main" id="{BAA59458-A52B-3E10-D076-4AC07C196210}"/>
                    </a:ext>
                  </a:extLst>
                </p:cNvPr>
                <p:cNvSpPr/>
                <p:nvPr/>
              </p:nvSpPr>
              <p:spPr>
                <a:xfrm>
                  <a:off x="2687171" y="2255746"/>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Cylinder 59">
                  <a:extLst>
                    <a:ext uri="{FF2B5EF4-FFF2-40B4-BE49-F238E27FC236}">
                      <a16:creationId xmlns:a16="http://schemas.microsoft.com/office/drawing/2014/main" id="{255C9B50-30C6-B511-4BB4-6B69E9AABF77}"/>
                    </a:ext>
                  </a:extLst>
                </p:cNvPr>
                <p:cNvSpPr/>
                <p:nvPr/>
              </p:nvSpPr>
              <p:spPr>
                <a:xfrm>
                  <a:off x="2687171" y="2442885"/>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Cylinder 60">
                  <a:extLst>
                    <a:ext uri="{FF2B5EF4-FFF2-40B4-BE49-F238E27FC236}">
                      <a16:creationId xmlns:a16="http://schemas.microsoft.com/office/drawing/2014/main" id="{9E897D86-D1B6-EE49-3FC6-645743960F27}"/>
                    </a:ext>
                  </a:extLst>
                </p:cNvPr>
                <p:cNvSpPr/>
                <p:nvPr/>
              </p:nvSpPr>
              <p:spPr>
                <a:xfrm>
                  <a:off x="2687171" y="2622178"/>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Cylinder 61">
                  <a:extLst>
                    <a:ext uri="{FF2B5EF4-FFF2-40B4-BE49-F238E27FC236}">
                      <a16:creationId xmlns:a16="http://schemas.microsoft.com/office/drawing/2014/main" id="{D97B4918-AB8C-D6ED-AAAC-F4AD1256F712}"/>
                    </a:ext>
                  </a:extLst>
                </p:cNvPr>
                <p:cNvSpPr/>
                <p:nvPr/>
              </p:nvSpPr>
              <p:spPr>
                <a:xfrm>
                  <a:off x="2687171" y="2828365"/>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9" name="Group 48">
                <a:extLst>
                  <a:ext uri="{FF2B5EF4-FFF2-40B4-BE49-F238E27FC236}">
                    <a16:creationId xmlns:a16="http://schemas.microsoft.com/office/drawing/2014/main" id="{90952603-573A-D8B6-011A-5212FEADAB86}"/>
                  </a:ext>
                </a:extLst>
              </p:cNvPr>
              <p:cNvGrpSpPr/>
              <p:nvPr/>
            </p:nvGrpSpPr>
            <p:grpSpPr>
              <a:xfrm>
                <a:off x="5275729" y="1484060"/>
                <a:ext cx="266699" cy="317124"/>
                <a:chOff x="2687171" y="2255746"/>
                <a:chExt cx="551328" cy="725019"/>
              </a:xfrm>
            </p:grpSpPr>
            <p:sp>
              <p:nvSpPr>
                <p:cNvPr id="55" name="Cylinder 54">
                  <a:extLst>
                    <a:ext uri="{FF2B5EF4-FFF2-40B4-BE49-F238E27FC236}">
                      <a16:creationId xmlns:a16="http://schemas.microsoft.com/office/drawing/2014/main" id="{7BCC4789-A6D4-E256-DA06-42E47B863B48}"/>
                    </a:ext>
                  </a:extLst>
                </p:cNvPr>
                <p:cNvSpPr/>
                <p:nvPr/>
              </p:nvSpPr>
              <p:spPr>
                <a:xfrm>
                  <a:off x="2687171" y="2255746"/>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Cylinder 55">
                  <a:extLst>
                    <a:ext uri="{FF2B5EF4-FFF2-40B4-BE49-F238E27FC236}">
                      <a16:creationId xmlns:a16="http://schemas.microsoft.com/office/drawing/2014/main" id="{662EA6E8-F763-0554-C959-0D8DC9F366EA}"/>
                    </a:ext>
                  </a:extLst>
                </p:cNvPr>
                <p:cNvSpPr/>
                <p:nvPr/>
              </p:nvSpPr>
              <p:spPr>
                <a:xfrm>
                  <a:off x="2687171" y="2442885"/>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Cylinder 56">
                  <a:extLst>
                    <a:ext uri="{FF2B5EF4-FFF2-40B4-BE49-F238E27FC236}">
                      <a16:creationId xmlns:a16="http://schemas.microsoft.com/office/drawing/2014/main" id="{E4BFF2D4-F318-AE59-D9AE-9C587A2B82F8}"/>
                    </a:ext>
                  </a:extLst>
                </p:cNvPr>
                <p:cNvSpPr/>
                <p:nvPr/>
              </p:nvSpPr>
              <p:spPr>
                <a:xfrm>
                  <a:off x="2687171" y="2622178"/>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Cylinder 57">
                  <a:extLst>
                    <a:ext uri="{FF2B5EF4-FFF2-40B4-BE49-F238E27FC236}">
                      <a16:creationId xmlns:a16="http://schemas.microsoft.com/office/drawing/2014/main" id="{9BF5C98E-3EFA-985C-BEF3-18002240A351}"/>
                    </a:ext>
                  </a:extLst>
                </p:cNvPr>
                <p:cNvSpPr/>
                <p:nvPr/>
              </p:nvSpPr>
              <p:spPr>
                <a:xfrm>
                  <a:off x="2687171" y="2828365"/>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0" name="Group 49">
                <a:extLst>
                  <a:ext uri="{FF2B5EF4-FFF2-40B4-BE49-F238E27FC236}">
                    <a16:creationId xmlns:a16="http://schemas.microsoft.com/office/drawing/2014/main" id="{7B7195A5-C4D5-9E52-C511-C68E82B6A06E}"/>
                  </a:ext>
                </a:extLst>
              </p:cNvPr>
              <p:cNvGrpSpPr/>
              <p:nvPr/>
            </p:nvGrpSpPr>
            <p:grpSpPr>
              <a:xfrm>
                <a:off x="5613026" y="1494107"/>
                <a:ext cx="266699" cy="317124"/>
                <a:chOff x="2687171" y="2255746"/>
                <a:chExt cx="551328" cy="725019"/>
              </a:xfrm>
            </p:grpSpPr>
            <p:sp>
              <p:nvSpPr>
                <p:cNvPr id="51" name="Cylinder 50">
                  <a:extLst>
                    <a:ext uri="{FF2B5EF4-FFF2-40B4-BE49-F238E27FC236}">
                      <a16:creationId xmlns:a16="http://schemas.microsoft.com/office/drawing/2014/main" id="{FBC3FF43-AD3D-386D-D585-DEFED0FC255F}"/>
                    </a:ext>
                  </a:extLst>
                </p:cNvPr>
                <p:cNvSpPr/>
                <p:nvPr/>
              </p:nvSpPr>
              <p:spPr>
                <a:xfrm>
                  <a:off x="2687171" y="2255746"/>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Cylinder 51">
                  <a:extLst>
                    <a:ext uri="{FF2B5EF4-FFF2-40B4-BE49-F238E27FC236}">
                      <a16:creationId xmlns:a16="http://schemas.microsoft.com/office/drawing/2014/main" id="{8132E812-8CD3-EB3B-F5A1-67FBAAE1B7D1}"/>
                    </a:ext>
                  </a:extLst>
                </p:cNvPr>
                <p:cNvSpPr/>
                <p:nvPr/>
              </p:nvSpPr>
              <p:spPr>
                <a:xfrm>
                  <a:off x="2687171" y="2442885"/>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Cylinder 52">
                  <a:extLst>
                    <a:ext uri="{FF2B5EF4-FFF2-40B4-BE49-F238E27FC236}">
                      <a16:creationId xmlns:a16="http://schemas.microsoft.com/office/drawing/2014/main" id="{DD779CFD-7E77-3143-00B6-4CEF92192380}"/>
                    </a:ext>
                  </a:extLst>
                </p:cNvPr>
                <p:cNvSpPr/>
                <p:nvPr/>
              </p:nvSpPr>
              <p:spPr>
                <a:xfrm>
                  <a:off x="2687171" y="2622178"/>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Cylinder 53">
                  <a:extLst>
                    <a:ext uri="{FF2B5EF4-FFF2-40B4-BE49-F238E27FC236}">
                      <a16:creationId xmlns:a16="http://schemas.microsoft.com/office/drawing/2014/main" id="{11A635D3-0770-18D2-7412-095A3E80E370}"/>
                    </a:ext>
                  </a:extLst>
                </p:cNvPr>
                <p:cNvSpPr/>
                <p:nvPr/>
              </p:nvSpPr>
              <p:spPr>
                <a:xfrm>
                  <a:off x="2687171" y="2828365"/>
                  <a:ext cx="551328" cy="152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91" name="TextBox 90">
            <a:extLst>
              <a:ext uri="{FF2B5EF4-FFF2-40B4-BE49-F238E27FC236}">
                <a16:creationId xmlns:a16="http://schemas.microsoft.com/office/drawing/2014/main" id="{1801726F-B617-5747-8F60-C836CCF63233}"/>
              </a:ext>
            </a:extLst>
          </p:cNvPr>
          <p:cNvSpPr txBox="1"/>
          <p:nvPr/>
        </p:nvSpPr>
        <p:spPr>
          <a:xfrm>
            <a:off x="1246092" y="6006647"/>
            <a:ext cx="1685366" cy="276999"/>
          </a:xfrm>
          <a:prstGeom prst="rect">
            <a:avLst/>
          </a:prstGeom>
          <a:noFill/>
        </p:spPr>
        <p:txBody>
          <a:bodyPr wrap="square" rtlCol="0">
            <a:spAutoFit/>
          </a:bodyPr>
          <a:lstStyle/>
          <a:p>
            <a:r>
              <a:rPr lang="en-CA" sz="1200"/>
              <a:t>Legacy DC </a:t>
            </a:r>
          </a:p>
        </p:txBody>
      </p:sp>
      <p:pic>
        <p:nvPicPr>
          <p:cNvPr id="115" name="Graphic 114" descr="Cloud outline">
            <a:extLst>
              <a:ext uri="{FF2B5EF4-FFF2-40B4-BE49-F238E27FC236}">
                <a16:creationId xmlns:a16="http://schemas.microsoft.com/office/drawing/2014/main" id="{ACD425BA-427A-721B-A7AD-385AC6070D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2050" y="2231299"/>
            <a:ext cx="2475860" cy="2475860"/>
          </a:xfrm>
          <a:prstGeom prst="rect">
            <a:avLst/>
          </a:prstGeom>
        </p:spPr>
      </p:pic>
      <p:sp>
        <p:nvSpPr>
          <p:cNvPr id="116" name="TextBox 115">
            <a:extLst>
              <a:ext uri="{FF2B5EF4-FFF2-40B4-BE49-F238E27FC236}">
                <a16:creationId xmlns:a16="http://schemas.microsoft.com/office/drawing/2014/main" id="{43B43494-7201-C412-2C07-CBF531F6938B}"/>
              </a:ext>
            </a:extLst>
          </p:cNvPr>
          <p:cNvSpPr txBox="1"/>
          <p:nvPr/>
        </p:nvSpPr>
        <p:spPr>
          <a:xfrm>
            <a:off x="9776010" y="2995141"/>
            <a:ext cx="744071" cy="307777"/>
          </a:xfrm>
          <a:prstGeom prst="rect">
            <a:avLst/>
          </a:prstGeom>
          <a:noFill/>
        </p:spPr>
        <p:txBody>
          <a:bodyPr wrap="square" rtlCol="0">
            <a:spAutoFit/>
          </a:bodyPr>
          <a:lstStyle/>
          <a:p>
            <a:r>
              <a:rPr lang="en-CA" sz="1400" b="1"/>
              <a:t>CSP</a:t>
            </a:r>
          </a:p>
        </p:txBody>
      </p:sp>
      <p:sp>
        <p:nvSpPr>
          <p:cNvPr id="117" name="Rectangle 116">
            <a:extLst>
              <a:ext uri="{FF2B5EF4-FFF2-40B4-BE49-F238E27FC236}">
                <a16:creationId xmlns:a16="http://schemas.microsoft.com/office/drawing/2014/main" id="{5858B356-AE57-0FB1-CF17-966FC69A20FB}"/>
              </a:ext>
            </a:extLst>
          </p:cNvPr>
          <p:cNvSpPr/>
          <p:nvPr/>
        </p:nvSpPr>
        <p:spPr>
          <a:xfrm>
            <a:off x="9509502" y="3672891"/>
            <a:ext cx="1299882" cy="3406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TextBox 117">
            <a:extLst>
              <a:ext uri="{FF2B5EF4-FFF2-40B4-BE49-F238E27FC236}">
                <a16:creationId xmlns:a16="http://schemas.microsoft.com/office/drawing/2014/main" id="{D72D38BC-7797-6B2F-C505-E7A275BE6F8F}"/>
              </a:ext>
            </a:extLst>
          </p:cNvPr>
          <p:cNvSpPr txBox="1"/>
          <p:nvPr/>
        </p:nvSpPr>
        <p:spPr>
          <a:xfrm>
            <a:off x="9776010" y="3702239"/>
            <a:ext cx="968190" cy="307777"/>
          </a:xfrm>
          <a:prstGeom prst="rect">
            <a:avLst/>
          </a:prstGeom>
          <a:noFill/>
        </p:spPr>
        <p:txBody>
          <a:bodyPr wrap="square" rtlCol="0">
            <a:spAutoFit/>
          </a:bodyPr>
          <a:lstStyle/>
          <a:p>
            <a:r>
              <a:rPr lang="en-CA" sz="1400" b="1">
                <a:solidFill>
                  <a:srgbClr val="C00000"/>
                </a:solidFill>
              </a:rPr>
              <a:t>PaaS</a:t>
            </a:r>
          </a:p>
        </p:txBody>
      </p:sp>
      <p:pic>
        <p:nvPicPr>
          <p:cNvPr id="119" name="Graphic 118" descr="Cloud outline">
            <a:extLst>
              <a:ext uri="{FF2B5EF4-FFF2-40B4-BE49-F238E27FC236}">
                <a16:creationId xmlns:a16="http://schemas.microsoft.com/office/drawing/2014/main" id="{5022371F-40CC-9BB1-8630-8A9F283889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9387" y="2369800"/>
            <a:ext cx="2475860" cy="2475860"/>
          </a:xfrm>
          <a:prstGeom prst="rect">
            <a:avLst/>
          </a:prstGeom>
        </p:spPr>
      </p:pic>
      <p:pic>
        <p:nvPicPr>
          <p:cNvPr id="121" name="Graphic 120" descr="Cylinder outline">
            <a:extLst>
              <a:ext uri="{FF2B5EF4-FFF2-40B4-BE49-F238E27FC236}">
                <a16:creationId xmlns:a16="http://schemas.microsoft.com/office/drawing/2014/main" id="{64027BD1-E75B-A4AD-F995-D13AF4320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519554" y="2096843"/>
            <a:ext cx="344334" cy="932331"/>
          </a:xfrm>
          <a:prstGeom prst="rect">
            <a:avLst/>
          </a:prstGeom>
        </p:spPr>
      </p:pic>
      <p:sp>
        <p:nvSpPr>
          <p:cNvPr id="122" name="TextBox 121">
            <a:extLst>
              <a:ext uri="{FF2B5EF4-FFF2-40B4-BE49-F238E27FC236}">
                <a16:creationId xmlns:a16="http://schemas.microsoft.com/office/drawing/2014/main" id="{B324CF7B-48A8-DFCB-D841-AF84BB6DEEA5}"/>
              </a:ext>
            </a:extLst>
          </p:cNvPr>
          <p:cNvSpPr txBox="1"/>
          <p:nvPr/>
        </p:nvSpPr>
        <p:spPr>
          <a:xfrm>
            <a:off x="7380603" y="2231299"/>
            <a:ext cx="932330" cy="276999"/>
          </a:xfrm>
          <a:prstGeom prst="rect">
            <a:avLst/>
          </a:prstGeom>
          <a:noFill/>
        </p:spPr>
        <p:txBody>
          <a:bodyPr wrap="square" rtlCol="0">
            <a:spAutoFit/>
          </a:bodyPr>
          <a:lstStyle/>
          <a:p>
            <a:r>
              <a:rPr lang="en-CA" sz="1200" b="1"/>
              <a:t>EIS/IIS</a:t>
            </a:r>
          </a:p>
        </p:txBody>
      </p:sp>
      <p:sp>
        <p:nvSpPr>
          <p:cNvPr id="123" name="TextBox 122">
            <a:extLst>
              <a:ext uri="{FF2B5EF4-FFF2-40B4-BE49-F238E27FC236}">
                <a16:creationId xmlns:a16="http://schemas.microsoft.com/office/drawing/2014/main" id="{C9209A26-4401-5F88-3E7A-BC7F68629237}"/>
              </a:ext>
            </a:extLst>
          </p:cNvPr>
          <p:cNvSpPr txBox="1"/>
          <p:nvPr/>
        </p:nvSpPr>
        <p:spPr>
          <a:xfrm>
            <a:off x="3951078" y="3607730"/>
            <a:ext cx="1167768" cy="307777"/>
          </a:xfrm>
          <a:prstGeom prst="rect">
            <a:avLst/>
          </a:prstGeom>
          <a:noFill/>
        </p:spPr>
        <p:txBody>
          <a:bodyPr wrap="square" rtlCol="0">
            <a:spAutoFit/>
          </a:bodyPr>
          <a:lstStyle/>
          <a:p>
            <a:r>
              <a:rPr lang="en-CA" sz="1400"/>
              <a:t>GC Backbone</a:t>
            </a:r>
          </a:p>
        </p:txBody>
      </p:sp>
      <p:sp>
        <p:nvSpPr>
          <p:cNvPr id="124" name="Rectangle 123">
            <a:extLst>
              <a:ext uri="{FF2B5EF4-FFF2-40B4-BE49-F238E27FC236}">
                <a16:creationId xmlns:a16="http://schemas.microsoft.com/office/drawing/2014/main" id="{279A0319-0AB7-8747-2349-D00EFE98EE9D}"/>
              </a:ext>
            </a:extLst>
          </p:cNvPr>
          <p:cNvSpPr/>
          <p:nvPr/>
        </p:nvSpPr>
        <p:spPr>
          <a:xfrm>
            <a:off x="5737412" y="2369801"/>
            <a:ext cx="394447" cy="34834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6" name="Graphic 125" descr="World outline">
            <a:extLst>
              <a:ext uri="{FF2B5EF4-FFF2-40B4-BE49-F238E27FC236}">
                <a16:creationId xmlns:a16="http://schemas.microsoft.com/office/drawing/2014/main" id="{CD4DF803-8551-9ED8-76D5-9CA42B2869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2235" y="2369798"/>
            <a:ext cx="322729" cy="322729"/>
          </a:xfrm>
          <a:prstGeom prst="rect">
            <a:avLst/>
          </a:prstGeom>
        </p:spPr>
      </p:pic>
      <p:sp>
        <p:nvSpPr>
          <p:cNvPr id="127" name="TextBox 126">
            <a:extLst>
              <a:ext uri="{FF2B5EF4-FFF2-40B4-BE49-F238E27FC236}">
                <a16:creationId xmlns:a16="http://schemas.microsoft.com/office/drawing/2014/main" id="{1DCE65F2-BA34-B295-E25C-5ADA70D75B38}"/>
              </a:ext>
            </a:extLst>
          </p:cNvPr>
          <p:cNvSpPr txBox="1"/>
          <p:nvPr/>
        </p:nvSpPr>
        <p:spPr>
          <a:xfrm>
            <a:off x="5674661" y="2718142"/>
            <a:ext cx="1613647" cy="276999"/>
          </a:xfrm>
          <a:prstGeom prst="rect">
            <a:avLst/>
          </a:prstGeom>
          <a:noFill/>
        </p:spPr>
        <p:txBody>
          <a:bodyPr wrap="square" rtlCol="0">
            <a:spAutoFit/>
          </a:bodyPr>
          <a:lstStyle/>
          <a:p>
            <a:r>
              <a:rPr lang="en-CA" sz="1200"/>
              <a:t>GC-managed Gateway</a:t>
            </a:r>
          </a:p>
        </p:txBody>
      </p:sp>
      <p:cxnSp>
        <p:nvCxnSpPr>
          <p:cNvPr id="129" name="Straight Arrow Connector 128">
            <a:extLst>
              <a:ext uri="{FF2B5EF4-FFF2-40B4-BE49-F238E27FC236}">
                <a16:creationId xmlns:a16="http://schemas.microsoft.com/office/drawing/2014/main" id="{B6126CEB-6E93-5864-AA53-64081BCAF604}"/>
              </a:ext>
            </a:extLst>
          </p:cNvPr>
          <p:cNvCxnSpPr>
            <a:cxnSpLocks/>
            <a:endCxn id="8" idx="3"/>
          </p:cNvCxnSpPr>
          <p:nvPr/>
        </p:nvCxnSpPr>
        <p:spPr>
          <a:xfrm flipH="1">
            <a:off x="2554939" y="4177553"/>
            <a:ext cx="1174379" cy="14386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D7899020-EEDA-537D-11AC-920CE2A673E3}"/>
              </a:ext>
            </a:extLst>
          </p:cNvPr>
          <p:cNvCxnSpPr>
            <a:cxnSpLocks/>
            <a:endCxn id="124" idx="1"/>
          </p:cNvCxnSpPr>
          <p:nvPr/>
        </p:nvCxnSpPr>
        <p:spPr>
          <a:xfrm flipV="1">
            <a:off x="4778188" y="2543972"/>
            <a:ext cx="959224" cy="706298"/>
          </a:xfrm>
          <a:prstGeom prst="line">
            <a:avLst/>
          </a:prstGeom>
          <a:ln w="28575"/>
        </p:spPr>
        <p:style>
          <a:lnRef idx="1">
            <a:schemeClr val="dk1"/>
          </a:lnRef>
          <a:fillRef idx="0">
            <a:schemeClr val="dk1"/>
          </a:fillRef>
          <a:effectRef idx="0">
            <a:schemeClr val="dk1"/>
          </a:effectRef>
          <a:fontRef idx="minor">
            <a:schemeClr val="tx1"/>
          </a:fontRef>
        </p:style>
      </p:cxnSp>
      <p:sp>
        <p:nvSpPr>
          <p:cNvPr id="136" name="Rectangle 135">
            <a:extLst>
              <a:ext uri="{FF2B5EF4-FFF2-40B4-BE49-F238E27FC236}">
                <a16:creationId xmlns:a16="http://schemas.microsoft.com/office/drawing/2014/main" id="{A3640437-A450-7BBD-262A-07FCC5B0439F}"/>
              </a:ext>
            </a:extLst>
          </p:cNvPr>
          <p:cNvSpPr/>
          <p:nvPr/>
        </p:nvSpPr>
        <p:spPr>
          <a:xfrm>
            <a:off x="9096562" y="3426445"/>
            <a:ext cx="394447" cy="30216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9" name="Graphic 138" descr="World outline">
            <a:extLst>
              <a:ext uri="{FF2B5EF4-FFF2-40B4-BE49-F238E27FC236}">
                <a16:creationId xmlns:a16="http://schemas.microsoft.com/office/drawing/2014/main" id="{CB056F81-691C-C0DF-A933-4CF7D21D63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08073" y="4044496"/>
            <a:ext cx="322729" cy="322729"/>
          </a:xfrm>
          <a:prstGeom prst="rect">
            <a:avLst/>
          </a:prstGeom>
        </p:spPr>
      </p:pic>
      <p:cxnSp>
        <p:nvCxnSpPr>
          <p:cNvPr id="141" name="Straight Arrow Connector 140">
            <a:extLst>
              <a:ext uri="{FF2B5EF4-FFF2-40B4-BE49-F238E27FC236}">
                <a16:creationId xmlns:a16="http://schemas.microsoft.com/office/drawing/2014/main" id="{637AAA64-D2AA-A4C6-F15C-638752CB03C3}"/>
              </a:ext>
            </a:extLst>
          </p:cNvPr>
          <p:cNvCxnSpPr>
            <a:cxnSpLocks/>
            <a:stCxn id="124" idx="3"/>
            <a:endCxn id="148" idx="1"/>
          </p:cNvCxnSpPr>
          <p:nvPr/>
        </p:nvCxnSpPr>
        <p:spPr>
          <a:xfrm flipV="1">
            <a:off x="6131859" y="2518209"/>
            <a:ext cx="2460784" cy="257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A8F592A5-BF44-A33E-0548-3336C4BD4559}"/>
              </a:ext>
            </a:extLst>
          </p:cNvPr>
          <p:cNvSpPr txBox="1"/>
          <p:nvPr/>
        </p:nvSpPr>
        <p:spPr>
          <a:xfrm>
            <a:off x="9509502" y="4067362"/>
            <a:ext cx="1580222" cy="276999"/>
          </a:xfrm>
          <a:prstGeom prst="rect">
            <a:avLst/>
          </a:prstGeom>
          <a:noFill/>
        </p:spPr>
        <p:txBody>
          <a:bodyPr wrap="square" rtlCol="0">
            <a:spAutoFit/>
          </a:bodyPr>
          <a:lstStyle/>
          <a:p>
            <a:r>
              <a:rPr lang="en-CA" sz="1200" b="1"/>
              <a:t>Hybrid Cloud</a:t>
            </a:r>
          </a:p>
        </p:txBody>
      </p:sp>
      <p:pic>
        <p:nvPicPr>
          <p:cNvPr id="143" name="Graphic 142" descr="World outline">
            <a:extLst>
              <a:ext uri="{FF2B5EF4-FFF2-40B4-BE49-F238E27FC236}">
                <a16:creationId xmlns:a16="http://schemas.microsoft.com/office/drawing/2014/main" id="{33FC894A-7A58-13F9-5C6A-55196F082D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32420" y="3425685"/>
            <a:ext cx="322729" cy="322729"/>
          </a:xfrm>
          <a:prstGeom prst="rect">
            <a:avLst/>
          </a:prstGeom>
        </p:spPr>
      </p:pic>
      <p:cxnSp>
        <p:nvCxnSpPr>
          <p:cNvPr id="145" name="Straight Arrow Connector 144">
            <a:extLst>
              <a:ext uri="{FF2B5EF4-FFF2-40B4-BE49-F238E27FC236}">
                <a16:creationId xmlns:a16="http://schemas.microsoft.com/office/drawing/2014/main" id="{B07A1A76-347A-4F75-5C03-C623F59044FF}"/>
              </a:ext>
            </a:extLst>
          </p:cNvPr>
          <p:cNvCxnSpPr>
            <a:cxnSpLocks/>
          </p:cNvCxnSpPr>
          <p:nvPr/>
        </p:nvCxnSpPr>
        <p:spPr>
          <a:xfrm>
            <a:off x="8062952" y="2508298"/>
            <a:ext cx="1006039" cy="10608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8" name="TextBox 147">
            <a:extLst>
              <a:ext uri="{FF2B5EF4-FFF2-40B4-BE49-F238E27FC236}">
                <a16:creationId xmlns:a16="http://schemas.microsoft.com/office/drawing/2014/main" id="{5CE445A0-773B-998E-7C05-30E487BC1FB1}"/>
              </a:ext>
            </a:extLst>
          </p:cNvPr>
          <p:cNvSpPr txBox="1"/>
          <p:nvPr/>
        </p:nvSpPr>
        <p:spPr>
          <a:xfrm>
            <a:off x="8592643" y="2364320"/>
            <a:ext cx="1203000" cy="307777"/>
          </a:xfrm>
          <a:prstGeom prst="rect">
            <a:avLst/>
          </a:prstGeom>
          <a:noFill/>
        </p:spPr>
        <p:txBody>
          <a:bodyPr wrap="square" rtlCol="0">
            <a:spAutoFit/>
          </a:bodyPr>
          <a:lstStyle/>
          <a:p>
            <a:r>
              <a:rPr lang="en-CA" sz="1400"/>
              <a:t> </a:t>
            </a:r>
          </a:p>
        </p:txBody>
      </p:sp>
      <p:sp>
        <p:nvSpPr>
          <p:cNvPr id="149" name="TextBox 148">
            <a:extLst>
              <a:ext uri="{FF2B5EF4-FFF2-40B4-BE49-F238E27FC236}">
                <a16:creationId xmlns:a16="http://schemas.microsoft.com/office/drawing/2014/main" id="{9A7E29AA-6F57-0AD7-557D-E7D93A2D71E4}"/>
              </a:ext>
            </a:extLst>
          </p:cNvPr>
          <p:cNvSpPr txBox="1"/>
          <p:nvPr/>
        </p:nvSpPr>
        <p:spPr>
          <a:xfrm>
            <a:off x="290341" y="622894"/>
            <a:ext cx="6127062" cy="1569660"/>
          </a:xfrm>
          <a:prstGeom prst="rect">
            <a:avLst/>
          </a:prstGeom>
          <a:noFill/>
        </p:spPr>
        <p:txBody>
          <a:bodyPr wrap="square" rtlCol="0">
            <a:spAutoFit/>
          </a:bodyPr>
          <a:lstStyle/>
          <a:p>
            <a:endParaRPr lang="en-CA" sz="1600" b="1"/>
          </a:p>
          <a:p>
            <a:r>
              <a:rPr lang="en-CA" sz="1600" b="1"/>
              <a:t>Tax Fraud Detection System</a:t>
            </a:r>
          </a:p>
          <a:p>
            <a:r>
              <a:rPr lang="en-CA" sz="1600"/>
              <a:t>Cloud Connection Pattern for Service and Application Interoperability</a:t>
            </a:r>
          </a:p>
          <a:p>
            <a:r>
              <a:rPr lang="en-CA" sz="1600"/>
              <a:t>For PaaS (Hybrid IT – Internet, application layer connection)</a:t>
            </a:r>
          </a:p>
          <a:p>
            <a:r>
              <a:rPr lang="en-CA" sz="1600"/>
              <a:t>Secure Cloud to Ground (SC2G) service incorporated</a:t>
            </a:r>
          </a:p>
          <a:p>
            <a:endParaRPr lang="en-CA" sz="1600" b="1"/>
          </a:p>
        </p:txBody>
      </p:sp>
      <p:sp>
        <p:nvSpPr>
          <p:cNvPr id="150" name="TextBox 149">
            <a:extLst>
              <a:ext uri="{FF2B5EF4-FFF2-40B4-BE49-F238E27FC236}">
                <a16:creationId xmlns:a16="http://schemas.microsoft.com/office/drawing/2014/main" id="{17C67F25-241A-F3B1-E798-2E8C09382F9D}"/>
              </a:ext>
            </a:extLst>
          </p:cNvPr>
          <p:cNvSpPr txBox="1"/>
          <p:nvPr/>
        </p:nvSpPr>
        <p:spPr>
          <a:xfrm>
            <a:off x="7758295" y="5492774"/>
            <a:ext cx="3747631" cy="584775"/>
          </a:xfrm>
          <a:prstGeom prst="rect">
            <a:avLst/>
          </a:prstGeom>
          <a:noFill/>
        </p:spPr>
        <p:txBody>
          <a:bodyPr wrap="square" rtlCol="0">
            <a:spAutoFit/>
          </a:bodyPr>
          <a:lstStyle/>
          <a:p>
            <a:pPr algn="r"/>
            <a:r>
              <a:rPr lang="en-CA" sz="1600"/>
              <a:t>Based on GC Cloud Connections Patterns</a:t>
            </a:r>
          </a:p>
          <a:p>
            <a:pPr algn="r"/>
            <a:r>
              <a:rPr lang="en-CA" sz="1600"/>
              <a:t> May not be exact</a:t>
            </a:r>
          </a:p>
        </p:txBody>
      </p:sp>
      <p:sp>
        <p:nvSpPr>
          <p:cNvPr id="152" name="TextBox 151">
            <a:extLst>
              <a:ext uri="{FF2B5EF4-FFF2-40B4-BE49-F238E27FC236}">
                <a16:creationId xmlns:a16="http://schemas.microsoft.com/office/drawing/2014/main" id="{6F3F1485-FD2C-78AB-7393-53E03C4F9BEC}"/>
              </a:ext>
            </a:extLst>
          </p:cNvPr>
          <p:cNvSpPr txBox="1"/>
          <p:nvPr/>
        </p:nvSpPr>
        <p:spPr>
          <a:xfrm>
            <a:off x="5149669" y="249698"/>
            <a:ext cx="1701400" cy="738664"/>
          </a:xfrm>
          <a:prstGeom prst="rect">
            <a:avLst/>
          </a:prstGeom>
          <a:noFill/>
        </p:spPr>
        <p:txBody>
          <a:bodyPr wrap="square" rtlCol="0">
            <a:spAutoFit/>
          </a:bodyPr>
          <a:lstStyle/>
          <a:p>
            <a:r>
              <a:rPr lang="en-CA" sz="2400" b="1"/>
              <a:t>Appendix A</a:t>
            </a:r>
          </a:p>
          <a:p>
            <a:endParaRPr lang="en-CA"/>
          </a:p>
        </p:txBody>
      </p:sp>
      <p:pic>
        <p:nvPicPr>
          <p:cNvPr id="153" name="Graphic 152" descr="Cloud outline">
            <a:extLst>
              <a:ext uri="{FF2B5EF4-FFF2-40B4-BE49-F238E27FC236}">
                <a16:creationId xmlns:a16="http://schemas.microsoft.com/office/drawing/2014/main" id="{658A2FD5-8BF8-738D-F65D-B2259C642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4181" y="780451"/>
            <a:ext cx="2475860" cy="2475860"/>
          </a:xfrm>
          <a:prstGeom prst="rect">
            <a:avLst/>
          </a:prstGeom>
        </p:spPr>
      </p:pic>
      <p:sp>
        <p:nvSpPr>
          <p:cNvPr id="156" name="TextBox 155">
            <a:extLst>
              <a:ext uri="{FF2B5EF4-FFF2-40B4-BE49-F238E27FC236}">
                <a16:creationId xmlns:a16="http://schemas.microsoft.com/office/drawing/2014/main" id="{28DB536F-0830-542F-F5C4-4877932B90C3}"/>
              </a:ext>
            </a:extLst>
          </p:cNvPr>
          <p:cNvSpPr txBox="1"/>
          <p:nvPr/>
        </p:nvSpPr>
        <p:spPr>
          <a:xfrm>
            <a:off x="9203702" y="1479643"/>
            <a:ext cx="545498" cy="307777"/>
          </a:xfrm>
          <a:prstGeom prst="rect">
            <a:avLst/>
          </a:prstGeom>
          <a:noFill/>
        </p:spPr>
        <p:txBody>
          <a:bodyPr wrap="square">
            <a:spAutoFit/>
          </a:bodyPr>
          <a:lstStyle/>
          <a:p>
            <a:r>
              <a:rPr lang="en-CA" sz="1400" b="1"/>
              <a:t>CSP</a:t>
            </a:r>
          </a:p>
        </p:txBody>
      </p:sp>
      <p:pic>
        <p:nvPicPr>
          <p:cNvPr id="157" name="Graphic 156" descr="Cloud outline">
            <a:extLst>
              <a:ext uri="{FF2B5EF4-FFF2-40B4-BE49-F238E27FC236}">
                <a16:creationId xmlns:a16="http://schemas.microsoft.com/office/drawing/2014/main" id="{E6938305-F534-4C65-6769-0003E42566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61781" y="1601721"/>
            <a:ext cx="1222244" cy="1222244"/>
          </a:xfrm>
          <a:prstGeom prst="rect">
            <a:avLst/>
          </a:prstGeom>
        </p:spPr>
      </p:pic>
      <p:sp>
        <p:nvSpPr>
          <p:cNvPr id="158" name="TextBox 157">
            <a:extLst>
              <a:ext uri="{FF2B5EF4-FFF2-40B4-BE49-F238E27FC236}">
                <a16:creationId xmlns:a16="http://schemas.microsoft.com/office/drawing/2014/main" id="{A58A2C0E-6F8C-C301-2874-CFC413CBC225}"/>
              </a:ext>
            </a:extLst>
          </p:cNvPr>
          <p:cNvSpPr txBox="1"/>
          <p:nvPr/>
        </p:nvSpPr>
        <p:spPr>
          <a:xfrm>
            <a:off x="9085614" y="2006176"/>
            <a:ext cx="652638" cy="523220"/>
          </a:xfrm>
          <a:prstGeom prst="rect">
            <a:avLst/>
          </a:prstGeom>
          <a:noFill/>
        </p:spPr>
        <p:txBody>
          <a:bodyPr wrap="square" rtlCol="0">
            <a:spAutoFit/>
          </a:bodyPr>
          <a:lstStyle/>
          <a:p>
            <a:r>
              <a:rPr lang="en-CA" sz="1400" b="1">
                <a:solidFill>
                  <a:srgbClr val="C00000"/>
                </a:solidFill>
              </a:rPr>
              <a:t>Dept</a:t>
            </a:r>
          </a:p>
          <a:p>
            <a:r>
              <a:rPr lang="en-CA" sz="1400" b="1">
                <a:solidFill>
                  <a:srgbClr val="C00000"/>
                </a:solidFill>
              </a:rPr>
              <a:t>SaaS</a:t>
            </a:r>
          </a:p>
        </p:txBody>
      </p:sp>
      <p:grpSp>
        <p:nvGrpSpPr>
          <p:cNvPr id="161" name="Group 160">
            <a:extLst>
              <a:ext uri="{FF2B5EF4-FFF2-40B4-BE49-F238E27FC236}">
                <a16:creationId xmlns:a16="http://schemas.microsoft.com/office/drawing/2014/main" id="{1C480E73-3F1C-27B8-0750-B6996C814E66}"/>
              </a:ext>
            </a:extLst>
          </p:cNvPr>
          <p:cNvGrpSpPr/>
          <p:nvPr/>
        </p:nvGrpSpPr>
        <p:grpSpPr>
          <a:xfrm>
            <a:off x="8631577" y="2337377"/>
            <a:ext cx="403977" cy="333011"/>
            <a:chOff x="8508073" y="4324993"/>
            <a:chExt cx="403977" cy="333011"/>
          </a:xfrm>
        </p:grpSpPr>
        <p:sp>
          <p:nvSpPr>
            <p:cNvPr id="159" name="Rectangle 158">
              <a:extLst>
                <a:ext uri="{FF2B5EF4-FFF2-40B4-BE49-F238E27FC236}">
                  <a16:creationId xmlns:a16="http://schemas.microsoft.com/office/drawing/2014/main" id="{150E8C37-DCE3-8F3C-79BE-9C972AFF121A}"/>
                </a:ext>
              </a:extLst>
            </p:cNvPr>
            <p:cNvSpPr/>
            <p:nvPr/>
          </p:nvSpPr>
          <p:spPr>
            <a:xfrm>
              <a:off x="8508073" y="4335275"/>
              <a:ext cx="403977" cy="32272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0" name="Graphic 159" descr="World outline">
              <a:extLst>
                <a:ext uri="{FF2B5EF4-FFF2-40B4-BE49-F238E27FC236}">
                  <a16:creationId xmlns:a16="http://schemas.microsoft.com/office/drawing/2014/main" id="{39220A38-D482-9586-C272-8B471924AA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3931" y="4324993"/>
              <a:ext cx="322729" cy="322729"/>
            </a:xfrm>
            <a:prstGeom prst="rect">
              <a:avLst/>
            </a:prstGeom>
          </p:spPr>
        </p:pic>
      </p:grpSp>
    </p:spTree>
    <p:extLst>
      <p:ext uri="{BB962C8B-B14F-4D97-AF65-F5344CB8AC3E}">
        <p14:creationId xmlns:p14="http://schemas.microsoft.com/office/powerpoint/2010/main" val="887399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708941-81A3-F81C-8D20-B3DED0EDE639}"/>
              </a:ext>
            </a:extLst>
          </p:cNvPr>
          <p:cNvSpPr txBox="1">
            <a:spLocks/>
          </p:cNvSpPr>
          <p:nvPr/>
        </p:nvSpPr>
        <p:spPr>
          <a:xfrm>
            <a:off x="838200" y="365125"/>
            <a:ext cx="10515600" cy="850618"/>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Calibri"/>
                <a:ea typeface="+mj-lt"/>
                <a:cs typeface="+mj-lt"/>
              </a:rPr>
              <a:t>References</a:t>
            </a:r>
            <a:endParaRPr lang="en-US" err="1"/>
          </a:p>
        </p:txBody>
      </p:sp>
      <p:sp>
        <p:nvSpPr>
          <p:cNvPr id="2" name="TextBox 1">
            <a:extLst>
              <a:ext uri="{FF2B5EF4-FFF2-40B4-BE49-F238E27FC236}">
                <a16:creationId xmlns:a16="http://schemas.microsoft.com/office/drawing/2014/main" id="{42D82737-B9D4-607A-E7BB-560F5E647AED}"/>
              </a:ext>
            </a:extLst>
          </p:cNvPr>
          <p:cNvSpPr txBox="1"/>
          <p:nvPr/>
        </p:nvSpPr>
        <p:spPr>
          <a:xfrm>
            <a:off x="552952" y="876537"/>
            <a:ext cx="11089423"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Calibri"/>
                <a:ea typeface="Calibri"/>
                <a:cs typeface="Arial"/>
              </a:rPr>
              <a:t>OWASP Foundation. (n.d.). OWASP Top Ten Security Risks. Retrieved from </a:t>
            </a:r>
            <a:r>
              <a:rPr lang="en-US" sz="1600">
                <a:solidFill>
                  <a:srgbClr val="1155CC"/>
                </a:solidFill>
                <a:latin typeface="Calibri"/>
                <a:ea typeface="Calibri"/>
                <a:cs typeface="Arial"/>
                <a:hlinkClick r:id="rId2"/>
              </a:rPr>
              <a:t>https://owasp.org/www-project-top-ten/</a:t>
            </a:r>
            <a:endParaRPr lang="en-US" sz="1600">
              <a:solidFill>
                <a:srgbClr val="1155CC"/>
              </a:solidFill>
              <a:latin typeface="Calibri"/>
              <a:ea typeface="Calibri"/>
              <a:cs typeface="Arial"/>
            </a:endParaRPr>
          </a:p>
          <a:p>
            <a:pPr marL="285750" indent="-285750">
              <a:buFont typeface="Arial"/>
              <a:buChar char="•"/>
            </a:pPr>
            <a:r>
              <a:rPr lang="en-US" sz="1600">
                <a:solidFill>
                  <a:srgbClr val="000000"/>
                </a:solidFill>
                <a:latin typeface="Calibri"/>
                <a:ea typeface="Calibri"/>
                <a:cs typeface="Arial"/>
              </a:rPr>
              <a:t>Government of Canada. (n.d.). Baseline Security Requirements for Network Security Zones (ITSG-22). Retrieved from </a:t>
            </a:r>
            <a:r>
              <a:rPr lang="en-US" sz="1600">
                <a:solidFill>
                  <a:srgbClr val="1155CC"/>
                </a:solidFill>
                <a:latin typeface="Calibri"/>
                <a:ea typeface="Calibri"/>
                <a:cs typeface="Arial"/>
                <a:hlinkClick r:id="rId3"/>
              </a:rPr>
              <a:t>https://www.cyber.gc.ca/en/guidance/network-security-zoning-design-considerations-placement-services-within-zones-itsg-38</a:t>
            </a:r>
            <a:endParaRPr lang="en-US" sz="1600">
              <a:solidFill>
                <a:srgbClr val="1155CC"/>
              </a:solidFill>
              <a:latin typeface="Calibri"/>
              <a:ea typeface="Calibri"/>
              <a:cs typeface="Arial"/>
            </a:endParaRPr>
          </a:p>
          <a:p>
            <a:pPr marL="285750" indent="-285750">
              <a:buFont typeface="Arial"/>
              <a:buChar char="•"/>
            </a:pPr>
            <a:r>
              <a:rPr lang="en-US" sz="1600">
                <a:solidFill>
                  <a:srgbClr val="000000"/>
                </a:solidFill>
                <a:latin typeface="Calibri"/>
                <a:ea typeface="Calibri"/>
                <a:cs typeface="Arial"/>
              </a:rPr>
              <a:t>Gartner. (2021). Analytics for Fraud Prevention and Detection. Retrieved from </a:t>
            </a:r>
            <a:r>
              <a:rPr lang="en-US" sz="1600">
                <a:solidFill>
                  <a:srgbClr val="1155CC"/>
                </a:solidFill>
                <a:latin typeface="Calibri"/>
                <a:ea typeface="Calibri"/>
                <a:cs typeface="Arial"/>
                <a:hlinkClick r:id="rId4"/>
              </a:rPr>
              <a:t>https://www.gartner.com/</a:t>
            </a:r>
            <a:endParaRPr lang="en-US" sz="1600">
              <a:solidFill>
                <a:srgbClr val="1155CC"/>
              </a:solidFill>
              <a:latin typeface="Calibri"/>
              <a:ea typeface="Calibri"/>
              <a:cs typeface="Arial"/>
            </a:endParaRPr>
          </a:p>
          <a:p>
            <a:pPr marL="285750" indent="-285750">
              <a:buFont typeface="Arial"/>
              <a:buChar char="•"/>
            </a:pPr>
            <a:r>
              <a:rPr lang="en-US" sz="1600">
                <a:solidFill>
                  <a:srgbClr val="000000"/>
                </a:solidFill>
                <a:latin typeface="Calibri"/>
                <a:ea typeface="Calibri"/>
                <a:cs typeface="Arial"/>
              </a:rPr>
              <a:t>The Open Group. (n.d.). Zero Trust Security Architecture. Retrieved from </a:t>
            </a:r>
            <a:r>
              <a:rPr lang="en-US" sz="1600">
                <a:solidFill>
                  <a:srgbClr val="1155CC"/>
                </a:solidFill>
                <a:latin typeface="Calibri"/>
                <a:ea typeface="Calibri"/>
                <a:cs typeface="Arial"/>
                <a:hlinkClick r:id="rId5"/>
              </a:rPr>
              <a:t>https://pubs.opengroup.org/togaf-standard/architecture/zero-trust.html</a:t>
            </a:r>
            <a:endParaRPr lang="en-US" sz="1600">
              <a:solidFill>
                <a:srgbClr val="1155CC"/>
              </a:solidFill>
              <a:latin typeface="Calibri"/>
              <a:ea typeface="Calibri"/>
              <a:cs typeface="Arial"/>
            </a:endParaRPr>
          </a:p>
          <a:p>
            <a:pPr marL="285750" indent="-285750">
              <a:buFont typeface="Arial"/>
              <a:buChar char="•"/>
            </a:pPr>
            <a:r>
              <a:rPr lang="en-US" sz="1600">
                <a:solidFill>
                  <a:srgbClr val="000000"/>
                </a:solidFill>
                <a:latin typeface="Calibri"/>
                <a:ea typeface="Calibri"/>
                <a:cs typeface="Arial"/>
              </a:rPr>
              <a:t>Government of Canada. (n.d.). Enterprise Architecture Framework. Retrieved from </a:t>
            </a:r>
            <a:r>
              <a:rPr lang="en-US" sz="1600">
                <a:solidFill>
                  <a:srgbClr val="000000"/>
                </a:solidFill>
                <a:latin typeface="Calibri"/>
                <a:ea typeface="Calibri"/>
                <a:cs typeface="Arial"/>
                <a:hlinkClick r:id="rId6"/>
              </a:rPr>
              <a:t>https://www.canada.ca/en/government/system/digital-government/policies-standards/government-canada-enterprise-architecture-framework.html</a:t>
            </a:r>
            <a:endParaRPr lang="en-US" sz="1600">
              <a:solidFill>
                <a:srgbClr val="000000"/>
              </a:solidFill>
              <a:latin typeface="Calibri"/>
              <a:ea typeface="Calibri"/>
              <a:cs typeface="Calibri"/>
            </a:endParaRPr>
          </a:p>
          <a:p>
            <a:pPr marL="285750" indent="-285750">
              <a:buFont typeface="Arial"/>
              <a:buChar char="•"/>
            </a:pPr>
            <a:r>
              <a:rPr lang="en-US" sz="1600">
                <a:solidFill>
                  <a:srgbClr val="000000"/>
                </a:solidFill>
                <a:latin typeface="Calibri"/>
                <a:ea typeface="Calibri"/>
                <a:cs typeface="Arial"/>
              </a:rPr>
              <a:t>O'Reilly Media. (n.d.). Software Architecture Patterns. Retrieved from </a:t>
            </a:r>
            <a:r>
              <a:rPr lang="en-US" sz="1600">
                <a:solidFill>
                  <a:srgbClr val="000000"/>
                </a:solidFill>
                <a:latin typeface="Calibri"/>
                <a:ea typeface="Calibri"/>
                <a:cs typeface="Arial"/>
                <a:hlinkClick r:id="rId7"/>
              </a:rPr>
              <a:t>https://www.oreilly.com/library/view/software-architecture-patterns/9781491971437/ch01.html</a:t>
            </a:r>
            <a:endParaRPr lang="en-US" sz="1600">
              <a:solidFill>
                <a:srgbClr val="000000"/>
              </a:solidFill>
              <a:latin typeface="Calibri"/>
              <a:ea typeface="Calibri"/>
              <a:cs typeface="Arial"/>
              <a:hlinkClick r:id="" action="ppaction://noaction"/>
            </a:endParaRPr>
          </a:p>
          <a:p>
            <a:pPr>
              <a:buFont typeface="Arial"/>
              <a:buChar char="•"/>
            </a:pPr>
            <a:r>
              <a:rPr lang="en-US" sz="1600">
                <a:ea typeface="+mn-lt"/>
                <a:cs typeface="+mn-lt"/>
              </a:rPr>
              <a:t>     </a:t>
            </a:r>
            <a:r>
              <a:rPr lang="en-US" sz="1600">
                <a:latin typeface="Calibri"/>
                <a:ea typeface="+mn-lt"/>
                <a:cs typeface="Arial"/>
              </a:rPr>
              <a:t>Microsoft Architectural Pattern </a:t>
            </a:r>
            <a:r>
              <a:rPr lang="en-US" sz="1600">
                <a:latin typeface="Calibri"/>
                <a:ea typeface="+mn-lt"/>
                <a:cs typeface="Arial"/>
                <a:hlinkClick r:id="rId8"/>
              </a:rPr>
              <a:t>https://microservices.io/patterns/microservices.html</a:t>
            </a:r>
            <a:endParaRPr lang="en-US" sz="1600">
              <a:latin typeface="Calibri"/>
              <a:ea typeface="Calibri"/>
              <a:cs typeface="Arial"/>
            </a:endParaRPr>
          </a:p>
          <a:p>
            <a:pPr marL="285750" indent="-285750">
              <a:buFont typeface="Arial"/>
              <a:buChar char="•"/>
            </a:pPr>
            <a:r>
              <a:rPr lang="en-US" sz="1600">
                <a:latin typeface="Calibri"/>
                <a:ea typeface="+mn-lt"/>
                <a:cs typeface="Arial"/>
              </a:rPr>
              <a:t>Microservices Guide  </a:t>
            </a:r>
            <a:r>
              <a:rPr lang="en-US" sz="1600">
                <a:latin typeface="Calibri"/>
                <a:ea typeface="+mn-lt"/>
                <a:cs typeface="Arial"/>
                <a:hlinkClick r:id="rId9"/>
              </a:rPr>
              <a:t>https://martinfowler.com/microservices/</a:t>
            </a:r>
            <a:endParaRPr lang="en-US" sz="1600">
              <a:latin typeface="Calibri"/>
              <a:ea typeface="+mn-lt"/>
              <a:cs typeface="Arial"/>
            </a:endParaRPr>
          </a:p>
          <a:p>
            <a:pPr marL="285750" indent="-285750">
              <a:buFont typeface="Arial"/>
              <a:buChar char="•"/>
            </a:pPr>
            <a:r>
              <a:rPr lang="en-US" sz="1600">
                <a:latin typeface="Calibri"/>
                <a:ea typeface="+mn-lt"/>
                <a:cs typeface="+mn-lt"/>
              </a:rPr>
              <a:t>Data Lake houses : Everything You Need To Know</a:t>
            </a:r>
            <a:r>
              <a:rPr lang="en-US" sz="1600">
                <a:ea typeface="+mn-lt"/>
                <a:cs typeface="+mn-lt"/>
              </a:rPr>
              <a:t> </a:t>
            </a:r>
            <a:r>
              <a:rPr lang="en-US" sz="1600">
                <a:latin typeface="Calibri"/>
                <a:ea typeface="+mn-lt"/>
                <a:cs typeface="Arial"/>
                <a:hlinkClick r:id="rId10"/>
              </a:rPr>
              <a:t>https://www.splunk.com/en_us/blog/learn/data-lakehouses.html</a:t>
            </a:r>
            <a:endParaRPr lang="en-US" sz="1600">
              <a:latin typeface="Calibri"/>
              <a:ea typeface="+mn-lt"/>
              <a:cs typeface="Arial"/>
            </a:endParaRPr>
          </a:p>
          <a:p>
            <a:pPr marL="285750" indent="-285750">
              <a:buFont typeface="Arial"/>
              <a:buChar char="•"/>
            </a:pPr>
            <a:r>
              <a:rPr lang="en-US" sz="1600">
                <a:latin typeface="Calibri"/>
                <a:ea typeface="+mn-lt"/>
                <a:cs typeface="Arial"/>
              </a:rPr>
              <a:t>Advanced Analytics in Taxation Fraud Detection  </a:t>
            </a:r>
            <a:r>
              <a:rPr lang="en-US" sz="1600">
                <a:latin typeface="Calibri"/>
                <a:ea typeface="+mn-lt"/>
                <a:cs typeface="Arial"/>
                <a:hlinkClick r:id="rId11"/>
              </a:rPr>
              <a:t>https://www.gartner.com/document/4019576?ref=hp-wylo</a:t>
            </a:r>
            <a:endParaRPr lang="en-US" sz="1600">
              <a:latin typeface="Calibri"/>
              <a:ea typeface="+mn-lt"/>
              <a:cs typeface="Arial"/>
            </a:endParaRPr>
          </a:p>
          <a:p>
            <a:pPr marL="285750" indent="-285750">
              <a:buFont typeface="Arial"/>
              <a:buChar char="•"/>
            </a:pPr>
            <a:r>
              <a:rPr lang="en-US" sz="1600">
                <a:latin typeface="Calibri"/>
                <a:ea typeface="+mn-lt"/>
                <a:cs typeface="Calibri"/>
              </a:rPr>
              <a:t>Government</a:t>
            </a:r>
            <a:r>
              <a:rPr lang="en-US" sz="1600">
                <a:ea typeface="+mn-lt"/>
                <a:cs typeface="+mn-lt"/>
              </a:rPr>
              <a:t> of Canada. Budget 2024. Fairness for every generation.  Retrieved October 8, 2024.  From</a:t>
            </a:r>
            <a:r>
              <a:rPr lang="en-US" sz="1600">
                <a:ea typeface="+mn-lt"/>
                <a:cs typeface="+mn-lt"/>
                <a:hlinkClick r:id="rId12"/>
              </a:rPr>
              <a:t> Budget 2024</a:t>
            </a:r>
            <a:endParaRPr lang="en-US" sz="1600">
              <a:ea typeface="+mn-lt"/>
              <a:cs typeface="+mn-lt"/>
            </a:endParaRPr>
          </a:p>
          <a:p>
            <a:pPr marL="285750" indent="-285750">
              <a:buFont typeface="Arial"/>
              <a:buChar char="•"/>
            </a:pPr>
            <a:r>
              <a:rPr lang="en-US" sz="1600">
                <a:ea typeface="+mn-lt"/>
                <a:cs typeface="+mn-lt"/>
              </a:rPr>
              <a:t>Government of Canada, Treasury Board of Canada Secretariat and Shared Services Canada. 2024 Application Hosting Strategy. Retrieved November 10, 2024. From</a:t>
            </a:r>
            <a:r>
              <a:rPr lang="en-US" sz="1600">
                <a:ea typeface="+mn-lt"/>
                <a:cs typeface="+mn-lt"/>
                <a:hlinkClick r:id="rId13"/>
              </a:rPr>
              <a:t> 2024 Application Hosting Strategy - Canada.ca</a:t>
            </a:r>
            <a:r>
              <a:rPr lang="en-US" sz="1600">
                <a:ea typeface="+mn-lt"/>
                <a:cs typeface="+mn-lt"/>
              </a:rPr>
              <a:t>  Supersedes Cloud Adoption Strategy: 2023 Update.</a:t>
            </a:r>
          </a:p>
          <a:p>
            <a:pPr marL="285750" indent="-285750">
              <a:buFont typeface="Arial"/>
              <a:buChar char="•"/>
            </a:pPr>
            <a:r>
              <a:rPr lang="en-US" sz="1600">
                <a:ea typeface="+mn-lt"/>
                <a:cs typeface="+mn-lt"/>
              </a:rPr>
              <a:t>Medium. Data Warehouses vs. Data Lakes vs Data </a:t>
            </a:r>
            <a:r>
              <a:rPr lang="en-US" sz="1600" err="1">
                <a:ea typeface="+mn-lt"/>
                <a:cs typeface="+mn-lt"/>
              </a:rPr>
              <a:t>Lakehouses</a:t>
            </a:r>
            <a:r>
              <a:rPr lang="en-US" sz="1600">
                <a:ea typeface="+mn-lt"/>
                <a:cs typeface="+mn-lt"/>
              </a:rPr>
              <a:t>. Retrieved November 24, 2024 from</a:t>
            </a:r>
            <a:r>
              <a:rPr lang="en-US" sz="1600">
                <a:ea typeface="+mn-lt"/>
                <a:cs typeface="+mn-lt"/>
                <a:hlinkClick r:id="rId14"/>
              </a:rPr>
              <a:t> Data Warehouse vs. Data Lake vs. Data Lakehouse: Key Pros &amp; Cons</a:t>
            </a:r>
            <a:endParaRPr lang="en-US">
              <a:ea typeface="+mn-lt"/>
              <a:cs typeface="+mn-lt"/>
            </a:endParaRPr>
          </a:p>
          <a:p>
            <a:pPr marL="285750" indent="-285750">
              <a:buFont typeface="Arial"/>
              <a:buChar char="•"/>
            </a:pPr>
            <a:r>
              <a:rPr lang="en-US" sz="1600">
                <a:ea typeface="+mn-lt"/>
                <a:cs typeface="+mn-lt"/>
              </a:rPr>
              <a:t>Geeks for Geeks. (2024). Steps to Migrate From Monolithic to Microservices Architecture. Retrieved</a:t>
            </a:r>
            <a:r>
              <a:rPr lang="en-US" sz="1600">
                <a:solidFill>
                  <a:srgbClr val="000000"/>
                </a:solidFill>
                <a:ea typeface="+mn-lt"/>
                <a:cs typeface="+mn-lt"/>
              </a:rPr>
              <a:t> from</a:t>
            </a:r>
            <a:r>
              <a:rPr lang="en-US" sz="1400" b="1">
                <a:solidFill>
                  <a:srgbClr val="333333"/>
                </a:solidFill>
                <a:ea typeface="+mn-lt"/>
                <a:cs typeface="+mn-lt"/>
              </a:rPr>
              <a:t> </a:t>
            </a:r>
            <a:r>
              <a:rPr lang="en-US" sz="1600">
                <a:solidFill>
                  <a:srgbClr val="00799E"/>
                </a:solidFill>
                <a:ea typeface="+mn-lt"/>
                <a:cs typeface="+mn-lt"/>
                <a:hlinkClick r:id="rId15"/>
              </a:rPr>
              <a:t>https://www.geeksforgeeks.org/steps-to-migrate-from-monolithic-to-microservices-architecture/</a:t>
            </a:r>
            <a:endParaRPr lang="en-US" sz="1600">
              <a:ea typeface="Calibri" panose="020F0502020204030204"/>
              <a:cs typeface="Calibri" panose="020F0502020204030204"/>
            </a:endParaRPr>
          </a:p>
          <a:p>
            <a:pPr marL="285750" indent="-285750">
              <a:buFont typeface="Arial"/>
              <a:buChar char="•"/>
            </a:pPr>
            <a:endParaRPr lang="en-US" sz="1600">
              <a:latin typeface="Calibri"/>
              <a:ea typeface="Calibri"/>
              <a:cs typeface="Arial"/>
            </a:endParaRPr>
          </a:p>
          <a:p>
            <a:pPr marL="285750" indent="-285750">
              <a:buFont typeface="Arial"/>
              <a:buChar char="•"/>
            </a:pPr>
            <a:endParaRPr lang="en-US" sz="1600">
              <a:latin typeface="Calibri"/>
              <a:ea typeface="Calibri"/>
              <a:cs typeface="Arial"/>
            </a:endParaRPr>
          </a:p>
        </p:txBody>
      </p:sp>
    </p:spTree>
    <p:extLst>
      <p:ext uri="{BB962C8B-B14F-4D97-AF65-F5344CB8AC3E}">
        <p14:creationId xmlns:p14="http://schemas.microsoft.com/office/powerpoint/2010/main" val="2942629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CB28D0-E301-255B-D2A5-E73484FAED6F}"/>
              </a:ext>
            </a:extLst>
          </p:cNvPr>
          <p:cNvSpPr txBox="1"/>
          <p:nvPr/>
        </p:nvSpPr>
        <p:spPr>
          <a:xfrm>
            <a:off x="497261" y="474955"/>
            <a:ext cx="11196484" cy="1704826"/>
          </a:xfrm>
          <a:prstGeom prst="rect">
            <a:avLst/>
          </a:prstGeom>
          <a:noFill/>
        </p:spPr>
        <p:txBody>
          <a:bodyPr wrap="square" lIns="91440" tIns="45720" rIns="91440" bIns="45720" rtlCol="0" anchor="t">
            <a:spAutoFit/>
          </a:bodyPr>
          <a:lstStyle/>
          <a:p>
            <a:pPr marL="0" marR="0" algn="ctr">
              <a:lnSpc>
                <a:spcPct val="107000"/>
              </a:lnSpc>
              <a:spcBef>
                <a:spcPts val="0"/>
              </a:spcBef>
              <a:spcAft>
                <a:spcPts val="800"/>
              </a:spcAft>
            </a:pPr>
            <a:r>
              <a:rPr lang="en-CA" sz="2400" b="1" kern="100">
                <a:effectLst/>
                <a:ea typeface="Calibri"/>
                <a:cs typeface="Times New Roman"/>
              </a:rPr>
              <a:t>Objective</a:t>
            </a:r>
          </a:p>
          <a:p>
            <a:pPr marL="0" marR="0" algn="ctr">
              <a:lnSpc>
                <a:spcPct val="107000"/>
              </a:lnSpc>
              <a:spcBef>
                <a:spcPts val="0"/>
              </a:spcBef>
              <a:spcAft>
                <a:spcPts val="800"/>
              </a:spcAft>
            </a:pPr>
            <a:endParaRPr lang="en-CA" sz="1100" kern="100">
              <a:effectLst/>
              <a:ea typeface="Calibri" panose="020F0502020204030204" pitchFamily="34" charset="0"/>
              <a:cs typeface="Times New Roman" panose="02020603050405020304" pitchFamily="18" charset="0"/>
            </a:endParaRPr>
          </a:p>
          <a:p>
            <a:pPr algn="ctr"/>
            <a:r>
              <a:rPr lang="en-CA" sz="1800">
                <a:effectLst/>
                <a:ea typeface="Calibri"/>
              </a:rPr>
              <a:t>To </a:t>
            </a:r>
            <a:r>
              <a:rPr lang="en-CA">
                <a:ea typeface="Calibri"/>
              </a:rPr>
              <a:t>meet the new measures to combat tax fraud in real estate transactions as directed by Budget 2024, </a:t>
            </a:r>
            <a:r>
              <a:rPr lang="en-CA" sz="1800">
                <a:effectLst/>
                <a:ea typeface="Calibri"/>
              </a:rPr>
              <a:t>CRA needs to update its existing tax application and data architecture to move it from a monolithic architecture to a more modern architecture that can take advantage of the Cloud capabilities available in 2024.</a:t>
            </a:r>
            <a:endParaRPr lang="en-CA" sz="1800">
              <a:effectLst/>
              <a:ea typeface="Calibri"/>
              <a:cs typeface="Calibri"/>
            </a:endParaRPr>
          </a:p>
        </p:txBody>
      </p:sp>
      <p:sp>
        <p:nvSpPr>
          <p:cNvPr id="6" name="TextBox 5">
            <a:extLst>
              <a:ext uri="{FF2B5EF4-FFF2-40B4-BE49-F238E27FC236}">
                <a16:creationId xmlns:a16="http://schemas.microsoft.com/office/drawing/2014/main" id="{231FA758-3683-B2C4-A07E-EC0765D02F16}"/>
              </a:ext>
            </a:extLst>
          </p:cNvPr>
          <p:cNvSpPr txBox="1"/>
          <p:nvPr/>
        </p:nvSpPr>
        <p:spPr>
          <a:xfrm>
            <a:off x="2914650" y="723900"/>
            <a:ext cx="3629025" cy="369332"/>
          </a:xfrm>
          <a:prstGeom prst="rect">
            <a:avLst/>
          </a:prstGeom>
          <a:noFill/>
        </p:spPr>
        <p:txBody>
          <a:bodyPr wrap="square" rtlCol="0">
            <a:spAutoFit/>
          </a:bodyPr>
          <a:lstStyle/>
          <a:p>
            <a:r>
              <a:rPr lang="en-CA">
                <a:solidFill>
                  <a:srgbClr val="C00000"/>
                </a:solidFill>
              </a:rPr>
              <a:t> </a:t>
            </a:r>
          </a:p>
        </p:txBody>
      </p:sp>
      <p:sp>
        <p:nvSpPr>
          <p:cNvPr id="8" name="TextBox 7">
            <a:extLst>
              <a:ext uri="{FF2B5EF4-FFF2-40B4-BE49-F238E27FC236}">
                <a16:creationId xmlns:a16="http://schemas.microsoft.com/office/drawing/2014/main" id="{C41BF289-EE9A-0B6E-7D3C-9F3850B0CCD7}"/>
              </a:ext>
            </a:extLst>
          </p:cNvPr>
          <p:cNvSpPr txBox="1"/>
          <p:nvPr/>
        </p:nvSpPr>
        <p:spPr>
          <a:xfrm>
            <a:off x="564496" y="2318876"/>
            <a:ext cx="11196484" cy="738664"/>
          </a:xfrm>
          <a:prstGeom prst="rect">
            <a:avLst/>
          </a:prstGeom>
          <a:noFill/>
        </p:spPr>
        <p:txBody>
          <a:bodyPr wrap="square" lIns="91440" tIns="45720" rIns="91440" bIns="45720" rtlCol="0" anchor="t">
            <a:spAutoFit/>
          </a:bodyPr>
          <a:lstStyle/>
          <a:p>
            <a:pPr algn="ctr"/>
            <a:r>
              <a:rPr lang="en-CA" sz="2400" b="1">
                <a:cs typeface="Arial"/>
              </a:rPr>
              <a:t>Value Proposition  	</a:t>
            </a:r>
            <a:endParaRPr lang="en-CA" sz="2400" b="1">
              <a:ea typeface="Calibri"/>
              <a:cs typeface="Arial"/>
            </a:endParaRPr>
          </a:p>
          <a:p>
            <a:r>
              <a:rPr lang="en-CA" sz="1800">
                <a:effectLst/>
                <a:ea typeface="Calibri" panose="020F0502020204030204" pitchFamily="34" charset="0"/>
              </a:rPr>
              <a:t>	Implementing the Tax Fraud Detection System will </a:t>
            </a:r>
            <a:r>
              <a:rPr lang="en-CA">
                <a:ea typeface="Calibri" panose="020F0502020204030204" pitchFamily="34" charset="0"/>
              </a:rPr>
              <a:t>benefit </a:t>
            </a:r>
            <a:r>
              <a:rPr lang="en-CA" sz="1800">
                <a:effectLst/>
                <a:ea typeface="Calibri" panose="020F0502020204030204" pitchFamily="34" charset="0"/>
              </a:rPr>
              <a:t>Canadians and Government alike.</a:t>
            </a:r>
          </a:p>
        </p:txBody>
      </p:sp>
      <p:sp>
        <p:nvSpPr>
          <p:cNvPr id="2" name="Double Bracket 1">
            <a:extLst>
              <a:ext uri="{FF2B5EF4-FFF2-40B4-BE49-F238E27FC236}">
                <a16:creationId xmlns:a16="http://schemas.microsoft.com/office/drawing/2014/main" id="{D06C9691-1701-129D-E5C6-0674E2D4F2D0}"/>
              </a:ext>
            </a:extLst>
          </p:cNvPr>
          <p:cNvSpPr/>
          <p:nvPr/>
        </p:nvSpPr>
        <p:spPr>
          <a:xfrm>
            <a:off x="457200" y="3652027"/>
            <a:ext cx="3162300" cy="246697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 name="TextBox 2">
            <a:extLst>
              <a:ext uri="{FF2B5EF4-FFF2-40B4-BE49-F238E27FC236}">
                <a16:creationId xmlns:a16="http://schemas.microsoft.com/office/drawing/2014/main" id="{06AE618C-B3BB-4673-54C8-50A39458E50B}"/>
              </a:ext>
            </a:extLst>
          </p:cNvPr>
          <p:cNvSpPr txBox="1"/>
          <p:nvPr/>
        </p:nvSpPr>
        <p:spPr>
          <a:xfrm>
            <a:off x="1466844" y="3463298"/>
            <a:ext cx="1543050" cy="369332"/>
          </a:xfrm>
          <a:prstGeom prst="rect">
            <a:avLst/>
          </a:prstGeom>
          <a:noFill/>
        </p:spPr>
        <p:txBody>
          <a:bodyPr wrap="square" rtlCol="0">
            <a:spAutoFit/>
          </a:bodyPr>
          <a:lstStyle/>
          <a:p>
            <a:r>
              <a:rPr lang="en-CA" b="1"/>
              <a:t>Canadians</a:t>
            </a:r>
          </a:p>
        </p:txBody>
      </p:sp>
      <p:sp>
        <p:nvSpPr>
          <p:cNvPr id="7" name="TextBox 6">
            <a:extLst>
              <a:ext uri="{FF2B5EF4-FFF2-40B4-BE49-F238E27FC236}">
                <a16:creationId xmlns:a16="http://schemas.microsoft.com/office/drawing/2014/main" id="{393B4E34-BC88-0E41-DC48-E56748312AF1}"/>
              </a:ext>
            </a:extLst>
          </p:cNvPr>
          <p:cNvSpPr txBox="1"/>
          <p:nvPr/>
        </p:nvSpPr>
        <p:spPr>
          <a:xfrm>
            <a:off x="738187" y="3973695"/>
            <a:ext cx="2728913" cy="1477328"/>
          </a:xfrm>
          <a:prstGeom prst="rect">
            <a:avLst/>
          </a:prstGeom>
          <a:noFill/>
        </p:spPr>
        <p:txBody>
          <a:bodyPr wrap="square" rtlCol="0">
            <a:spAutoFit/>
          </a:bodyPr>
          <a:lstStyle/>
          <a:p>
            <a:r>
              <a:rPr lang="en-CA"/>
              <a:t>More Canadians will be able to buy or rent a home</a:t>
            </a:r>
          </a:p>
          <a:p>
            <a:endParaRPr lang="en-CA"/>
          </a:p>
          <a:p>
            <a:r>
              <a:rPr lang="en-CA"/>
              <a:t>All taxpayers will pay their rightful share of taxes</a:t>
            </a:r>
          </a:p>
        </p:txBody>
      </p:sp>
      <p:sp>
        <p:nvSpPr>
          <p:cNvPr id="9" name="Double Bracket 8">
            <a:extLst>
              <a:ext uri="{FF2B5EF4-FFF2-40B4-BE49-F238E27FC236}">
                <a16:creationId xmlns:a16="http://schemas.microsoft.com/office/drawing/2014/main" id="{C1F526FC-BEF8-DF29-4FCB-5711D7384564}"/>
              </a:ext>
            </a:extLst>
          </p:cNvPr>
          <p:cNvSpPr/>
          <p:nvPr/>
        </p:nvSpPr>
        <p:spPr>
          <a:xfrm>
            <a:off x="4448171" y="3640683"/>
            <a:ext cx="3238505" cy="2478319"/>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Double Bracket 9">
            <a:extLst>
              <a:ext uri="{FF2B5EF4-FFF2-40B4-BE49-F238E27FC236}">
                <a16:creationId xmlns:a16="http://schemas.microsoft.com/office/drawing/2014/main" id="{42FEC60C-7912-C4FE-99B5-5A74A1789CE3}"/>
              </a:ext>
            </a:extLst>
          </p:cNvPr>
          <p:cNvSpPr/>
          <p:nvPr/>
        </p:nvSpPr>
        <p:spPr>
          <a:xfrm>
            <a:off x="8591552" y="3652027"/>
            <a:ext cx="3095624" cy="246697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TextBox 11">
            <a:extLst>
              <a:ext uri="{FF2B5EF4-FFF2-40B4-BE49-F238E27FC236}">
                <a16:creationId xmlns:a16="http://schemas.microsoft.com/office/drawing/2014/main" id="{44F195B9-DBE9-6064-4A27-D5E19C52F52C}"/>
              </a:ext>
            </a:extLst>
          </p:cNvPr>
          <p:cNvSpPr txBox="1"/>
          <p:nvPr/>
        </p:nvSpPr>
        <p:spPr>
          <a:xfrm>
            <a:off x="5781675" y="3368845"/>
            <a:ext cx="628650" cy="369332"/>
          </a:xfrm>
          <a:prstGeom prst="rect">
            <a:avLst/>
          </a:prstGeom>
          <a:noFill/>
        </p:spPr>
        <p:txBody>
          <a:bodyPr wrap="square" rtlCol="0">
            <a:spAutoFit/>
          </a:bodyPr>
          <a:lstStyle/>
          <a:p>
            <a:r>
              <a:rPr lang="en-CA" b="1"/>
              <a:t>CRA</a:t>
            </a:r>
          </a:p>
        </p:txBody>
      </p:sp>
      <p:sp>
        <p:nvSpPr>
          <p:cNvPr id="13" name="TextBox 12">
            <a:extLst>
              <a:ext uri="{FF2B5EF4-FFF2-40B4-BE49-F238E27FC236}">
                <a16:creationId xmlns:a16="http://schemas.microsoft.com/office/drawing/2014/main" id="{0FDD723E-A02C-AC69-0279-EDD084DA9C5A}"/>
              </a:ext>
            </a:extLst>
          </p:cNvPr>
          <p:cNvSpPr txBox="1"/>
          <p:nvPr/>
        </p:nvSpPr>
        <p:spPr>
          <a:xfrm>
            <a:off x="4671865" y="3912521"/>
            <a:ext cx="2976713" cy="2585323"/>
          </a:xfrm>
          <a:prstGeom prst="rect">
            <a:avLst/>
          </a:prstGeom>
          <a:noFill/>
        </p:spPr>
        <p:txBody>
          <a:bodyPr wrap="square" rtlCol="0">
            <a:spAutoFit/>
          </a:bodyPr>
          <a:lstStyle/>
          <a:p>
            <a:r>
              <a:rPr lang="en-CA"/>
              <a:t>Improved tax fraud detection and compliance</a:t>
            </a:r>
          </a:p>
          <a:p>
            <a:endParaRPr lang="en-CA"/>
          </a:p>
          <a:p>
            <a:r>
              <a:rPr lang="en-CA"/>
              <a:t>Prevention of tax avoidance through early intervention</a:t>
            </a:r>
          </a:p>
          <a:p>
            <a:endParaRPr lang="en-CA"/>
          </a:p>
          <a:p>
            <a:r>
              <a:rPr lang="en-CA"/>
              <a:t>Budget obligations met </a:t>
            </a:r>
          </a:p>
          <a:p>
            <a:endParaRPr lang="en-CA"/>
          </a:p>
          <a:p>
            <a:endParaRPr lang="en-CA"/>
          </a:p>
        </p:txBody>
      </p:sp>
      <p:sp>
        <p:nvSpPr>
          <p:cNvPr id="14" name="TextBox 13">
            <a:extLst>
              <a:ext uri="{FF2B5EF4-FFF2-40B4-BE49-F238E27FC236}">
                <a16:creationId xmlns:a16="http://schemas.microsoft.com/office/drawing/2014/main" id="{9AE75AF2-C014-70A6-65F2-FDD265489756}"/>
              </a:ext>
            </a:extLst>
          </p:cNvPr>
          <p:cNvSpPr txBox="1"/>
          <p:nvPr/>
        </p:nvSpPr>
        <p:spPr>
          <a:xfrm>
            <a:off x="9405938" y="3328937"/>
            <a:ext cx="1466851" cy="646331"/>
          </a:xfrm>
          <a:prstGeom prst="rect">
            <a:avLst/>
          </a:prstGeom>
          <a:noFill/>
        </p:spPr>
        <p:txBody>
          <a:bodyPr wrap="square" rtlCol="0">
            <a:spAutoFit/>
          </a:bodyPr>
          <a:lstStyle/>
          <a:p>
            <a:pPr algn="ctr"/>
            <a:r>
              <a:rPr lang="en-CA" b="1"/>
              <a:t>Government of Canada</a:t>
            </a:r>
          </a:p>
        </p:txBody>
      </p:sp>
      <p:sp>
        <p:nvSpPr>
          <p:cNvPr id="15" name="TextBox 14">
            <a:extLst>
              <a:ext uri="{FF2B5EF4-FFF2-40B4-BE49-F238E27FC236}">
                <a16:creationId xmlns:a16="http://schemas.microsoft.com/office/drawing/2014/main" id="{686D8E34-5F4E-9A57-0B74-CB78C33EA045}"/>
              </a:ext>
            </a:extLst>
          </p:cNvPr>
          <p:cNvSpPr txBox="1"/>
          <p:nvPr/>
        </p:nvSpPr>
        <p:spPr>
          <a:xfrm>
            <a:off x="8972548" y="3978080"/>
            <a:ext cx="2667000" cy="2031325"/>
          </a:xfrm>
          <a:prstGeom prst="rect">
            <a:avLst/>
          </a:prstGeom>
          <a:noFill/>
        </p:spPr>
        <p:txBody>
          <a:bodyPr wrap="square" rtlCol="0">
            <a:spAutoFit/>
          </a:bodyPr>
          <a:lstStyle/>
          <a:p>
            <a:r>
              <a:rPr lang="en-CA"/>
              <a:t>Increased tax revenues</a:t>
            </a:r>
          </a:p>
          <a:p>
            <a:endParaRPr lang="en-CA"/>
          </a:p>
          <a:p>
            <a:r>
              <a:rPr lang="en-CA"/>
              <a:t>Advancement of Digital Government objectives</a:t>
            </a:r>
          </a:p>
          <a:p>
            <a:endParaRPr lang="en-CA"/>
          </a:p>
          <a:p>
            <a:r>
              <a:rPr lang="en-CA"/>
              <a:t>Reduction in legacy data centre technical debt </a:t>
            </a:r>
          </a:p>
        </p:txBody>
      </p:sp>
      <p:pic>
        <p:nvPicPr>
          <p:cNvPr id="132" name="Audio 131">
            <a:hlinkClick r:id="" action="ppaction://media"/>
            <a:extLst>
              <a:ext uri="{FF2B5EF4-FFF2-40B4-BE49-F238E27FC236}">
                <a16:creationId xmlns:a16="http://schemas.microsoft.com/office/drawing/2014/main" id="{EFC67593-B7A8-7A4D-C998-CBFD66CEA6A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730260" y="5452289"/>
            <a:ext cx="2057400" cy="2057400"/>
          </a:xfrm>
          <a:prstGeom prst="ellipse">
            <a:avLst/>
          </a:prstGeom>
        </p:spPr>
      </p:pic>
    </p:spTree>
    <p:extLst>
      <p:ext uri="{BB962C8B-B14F-4D97-AF65-F5344CB8AC3E}">
        <p14:creationId xmlns:p14="http://schemas.microsoft.com/office/powerpoint/2010/main" val="3172803304"/>
      </p:ext>
    </p:extLst>
  </p:cSld>
  <p:clrMapOvr>
    <a:masterClrMapping/>
  </p:clrMapOvr>
  <mc:AlternateContent xmlns:mc="http://schemas.openxmlformats.org/markup-compatibility/2006" xmlns:p14="http://schemas.microsoft.com/office/powerpoint/2010/main">
    <mc:Choice Requires="p14">
      <p:transition spd="slow" p14:dur="2000" advTm="69286"/>
    </mc:Choice>
    <mc:Fallback xmlns="">
      <p:transition spd="slow" advTm="69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B36CA1D-3BEB-DAF4-A76B-5EBB837826A6}"/>
              </a:ext>
            </a:extLst>
          </p:cNvPr>
          <p:cNvSpPr txBox="1">
            <a:spLocks/>
          </p:cNvSpPr>
          <p:nvPr/>
        </p:nvSpPr>
        <p:spPr>
          <a:xfrm>
            <a:off x="838200" y="365125"/>
            <a:ext cx="10515600" cy="850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Calibri"/>
                <a:ea typeface="+mj-lt"/>
                <a:cs typeface="+mj-lt"/>
              </a:rPr>
              <a:t>Happy Path</a:t>
            </a:r>
            <a:endParaRPr lang="en-US"/>
          </a:p>
        </p:txBody>
      </p:sp>
      <p:sp>
        <p:nvSpPr>
          <p:cNvPr id="8" name="Rectangle: Rounded Corners 7">
            <a:extLst>
              <a:ext uri="{FF2B5EF4-FFF2-40B4-BE49-F238E27FC236}">
                <a16:creationId xmlns:a16="http://schemas.microsoft.com/office/drawing/2014/main" id="{F9CE1EB9-0E73-F904-CF5B-2A8726B103AF}"/>
              </a:ext>
            </a:extLst>
          </p:cNvPr>
          <p:cNvSpPr/>
          <p:nvPr/>
        </p:nvSpPr>
        <p:spPr>
          <a:xfrm>
            <a:off x="3337729" y="1372062"/>
            <a:ext cx="3013364" cy="7138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Submission</a:t>
            </a:r>
            <a:endParaRPr lang="en-US"/>
          </a:p>
        </p:txBody>
      </p:sp>
      <p:sp>
        <p:nvSpPr>
          <p:cNvPr id="9" name="Rectangle: Rounded Corners 8">
            <a:extLst>
              <a:ext uri="{FF2B5EF4-FFF2-40B4-BE49-F238E27FC236}">
                <a16:creationId xmlns:a16="http://schemas.microsoft.com/office/drawing/2014/main" id="{49CA2EF9-772F-B818-61FE-50E1266089D5}"/>
              </a:ext>
            </a:extLst>
          </p:cNvPr>
          <p:cNvSpPr/>
          <p:nvPr/>
        </p:nvSpPr>
        <p:spPr>
          <a:xfrm>
            <a:off x="3337729" y="2727144"/>
            <a:ext cx="3013364" cy="7138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Risk Assessment</a:t>
            </a:r>
            <a:endParaRPr lang="en-US"/>
          </a:p>
        </p:txBody>
      </p:sp>
      <p:sp>
        <p:nvSpPr>
          <p:cNvPr id="10" name="Rectangle: Rounded Corners 9">
            <a:extLst>
              <a:ext uri="{FF2B5EF4-FFF2-40B4-BE49-F238E27FC236}">
                <a16:creationId xmlns:a16="http://schemas.microsoft.com/office/drawing/2014/main" id="{D55C95D7-400E-5551-9DE9-9FDA2EDB8AE0}"/>
              </a:ext>
            </a:extLst>
          </p:cNvPr>
          <p:cNvSpPr/>
          <p:nvPr/>
        </p:nvSpPr>
        <p:spPr>
          <a:xfrm>
            <a:off x="3337729" y="4093245"/>
            <a:ext cx="3013364" cy="7138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Flagging</a:t>
            </a:r>
            <a:endParaRPr lang="en-US"/>
          </a:p>
        </p:txBody>
      </p:sp>
      <p:sp>
        <p:nvSpPr>
          <p:cNvPr id="11" name="Rectangle: Rounded Corners 10">
            <a:extLst>
              <a:ext uri="{FF2B5EF4-FFF2-40B4-BE49-F238E27FC236}">
                <a16:creationId xmlns:a16="http://schemas.microsoft.com/office/drawing/2014/main" id="{F77BF644-155F-77F3-B162-BD3C68F50BF4}"/>
              </a:ext>
            </a:extLst>
          </p:cNvPr>
          <p:cNvSpPr/>
          <p:nvPr/>
        </p:nvSpPr>
        <p:spPr>
          <a:xfrm>
            <a:off x="3337729" y="5498410"/>
            <a:ext cx="3013364" cy="7138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Investigation</a:t>
            </a:r>
            <a:endParaRPr lang="en-US"/>
          </a:p>
        </p:txBody>
      </p:sp>
      <p:sp>
        <p:nvSpPr>
          <p:cNvPr id="13" name="Arrow: Down 12">
            <a:extLst>
              <a:ext uri="{FF2B5EF4-FFF2-40B4-BE49-F238E27FC236}">
                <a16:creationId xmlns:a16="http://schemas.microsoft.com/office/drawing/2014/main" id="{78A93AD4-63AD-A804-2CC0-73F9D8CA4686}"/>
              </a:ext>
            </a:extLst>
          </p:cNvPr>
          <p:cNvSpPr/>
          <p:nvPr/>
        </p:nvSpPr>
        <p:spPr>
          <a:xfrm>
            <a:off x="4639776" y="2167570"/>
            <a:ext cx="262470" cy="494061"/>
          </a:xfrm>
          <a:prstGeom prst="downArrow">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4D6B28BE-28A8-0483-719A-CE48A9588411}"/>
              </a:ext>
            </a:extLst>
          </p:cNvPr>
          <p:cNvSpPr/>
          <p:nvPr/>
        </p:nvSpPr>
        <p:spPr>
          <a:xfrm>
            <a:off x="4639776" y="3506217"/>
            <a:ext cx="262470" cy="494061"/>
          </a:xfrm>
          <a:prstGeom prst="downArrow">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DF5F9E46-F07C-445E-8531-E782D4A792B4}"/>
              </a:ext>
            </a:extLst>
          </p:cNvPr>
          <p:cNvSpPr/>
          <p:nvPr/>
        </p:nvSpPr>
        <p:spPr>
          <a:xfrm>
            <a:off x="4639776" y="4920379"/>
            <a:ext cx="262470" cy="494061"/>
          </a:xfrm>
          <a:prstGeom prst="downArrow">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DA5CC988-EB26-92AE-DD36-B9B885C04B64}"/>
              </a:ext>
            </a:extLst>
          </p:cNvPr>
          <p:cNvSpPr/>
          <p:nvPr/>
        </p:nvSpPr>
        <p:spPr>
          <a:xfrm>
            <a:off x="7248582" y="4093245"/>
            <a:ext cx="3013364" cy="7138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Reports</a:t>
            </a:r>
            <a:endParaRPr lang="en-US"/>
          </a:p>
        </p:txBody>
      </p:sp>
      <p:cxnSp>
        <p:nvCxnSpPr>
          <p:cNvPr id="5" name="Straight Arrow Connector 4">
            <a:extLst>
              <a:ext uri="{FF2B5EF4-FFF2-40B4-BE49-F238E27FC236}">
                <a16:creationId xmlns:a16="http://schemas.microsoft.com/office/drawing/2014/main" id="{1ECF6A65-5A91-7897-C0AC-6102B2C01B84}"/>
              </a:ext>
            </a:extLst>
          </p:cNvPr>
          <p:cNvCxnSpPr/>
          <p:nvPr/>
        </p:nvCxnSpPr>
        <p:spPr>
          <a:xfrm>
            <a:off x="6425697" y="3467871"/>
            <a:ext cx="785713" cy="57418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465BB9E-51C8-BAAA-E9B6-CBD825032E05}"/>
              </a:ext>
            </a:extLst>
          </p:cNvPr>
          <p:cNvCxnSpPr>
            <a:cxnSpLocks/>
          </p:cNvCxnSpPr>
          <p:nvPr/>
        </p:nvCxnSpPr>
        <p:spPr>
          <a:xfrm flipV="1">
            <a:off x="6352861" y="4798455"/>
            <a:ext cx="869756" cy="68087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BAC734-D920-7641-8B58-F0959FFF25E5}"/>
              </a:ext>
            </a:extLst>
          </p:cNvPr>
          <p:cNvCxnSpPr>
            <a:cxnSpLocks/>
          </p:cNvCxnSpPr>
          <p:nvPr/>
        </p:nvCxnSpPr>
        <p:spPr>
          <a:xfrm>
            <a:off x="6453712" y="4442782"/>
            <a:ext cx="668049" cy="1949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Recorded Sound">
            <a:hlinkClick r:id="" action="ppaction://media"/>
            <a:extLst>
              <a:ext uri="{FF2B5EF4-FFF2-40B4-BE49-F238E27FC236}">
                <a16:creationId xmlns:a16="http://schemas.microsoft.com/office/drawing/2014/main" id="{12E6D7C0-D273-DD9E-DC42-F226F96539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07307" y="6102605"/>
            <a:ext cx="526002" cy="526002"/>
          </a:xfrm>
          <a:prstGeom prst="rect">
            <a:avLst/>
          </a:prstGeom>
        </p:spPr>
      </p:pic>
    </p:spTree>
    <p:extLst>
      <p:ext uri="{BB962C8B-B14F-4D97-AF65-F5344CB8AC3E}">
        <p14:creationId xmlns:p14="http://schemas.microsoft.com/office/powerpoint/2010/main" val="4160576969"/>
      </p:ext>
    </p:extLst>
  </p:cSld>
  <p:clrMapOvr>
    <a:masterClrMapping/>
  </p:clrMapOvr>
  <mc:AlternateContent xmlns:mc="http://schemas.openxmlformats.org/markup-compatibility/2006" xmlns:p14="http://schemas.microsoft.com/office/powerpoint/2010/main">
    <mc:Choice Requires="p14">
      <p:transition spd="slow" p14:dur="2000" advTm="4790"/>
    </mc:Choice>
    <mc:Fallback xmlns="">
      <p:transition spd="slow" advTm="4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19"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75F10-54B8-EA34-0DEC-AAB64D98C582}"/>
              </a:ext>
            </a:extLst>
          </p:cNvPr>
          <p:cNvSpPr>
            <a:spLocks noGrp="1"/>
          </p:cNvSpPr>
          <p:nvPr>
            <p:ph type="title"/>
          </p:nvPr>
        </p:nvSpPr>
        <p:spPr>
          <a:xfrm>
            <a:off x="838200" y="365125"/>
            <a:ext cx="10515600" cy="850618"/>
          </a:xfrm>
        </p:spPr>
        <p:txBody>
          <a:bodyPr>
            <a:normAutofit/>
          </a:bodyPr>
          <a:lstStyle/>
          <a:p>
            <a:pPr algn="ctr"/>
            <a:r>
              <a:rPr lang="en-US" sz="2400" b="1">
                <a:latin typeface="Calibri"/>
                <a:ea typeface="+mj-lt"/>
                <a:cs typeface="+mj-lt"/>
              </a:rPr>
              <a:t>Application Key Actors &amp; Use Cases</a:t>
            </a:r>
            <a:endParaRPr lang="en-US" sz="2400">
              <a:latin typeface="Calibri"/>
              <a:ea typeface="Calibri"/>
              <a:cs typeface="Calibri"/>
            </a:endParaRPr>
          </a:p>
        </p:txBody>
      </p:sp>
      <p:pic>
        <p:nvPicPr>
          <p:cNvPr id="4" name="Picture 3" descr="A diagram of a data flow&#10;&#10;Description automatically generated">
            <a:extLst>
              <a:ext uri="{FF2B5EF4-FFF2-40B4-BE49-F238E27FC236}">
                <a16:creationId xmlns:a16="http://schemas.microsoft.com/office/drawing/2014/main" id="{6852A017-C8A2-C8CA-94B1-C39AAF8EAF00}"/>
              </a:ext>
            </a:extLst>
          </p:cNvPr>
          <p:cNvPicPr>
            <a:picLocks noChangeAspect="1"/>
          </p:cNvPicPr>
          <p:nvPr/>
        </p:nvPicPr>
        <p:blipFill>
          <a:blip r:embed="rId5"/>
          <a:stretch>
            <a:fillRect/>
          </a:stretch>
        </p:blipFill>
        <p:spPr>
          <a:xfrm>
            <a:off x="3070967" y="1350711"/>
            <a:ext cx="6048375" cy="5286375"/>
          </a:xfrm>
          <a:prstGeom prst="rect">
            <a:avLst/>
          </a:prstGeom>
        </p:spPr>
      </p:pic>
      <p:pic>
        <p:nvPicPr>
          <p:cNvPr id="5" name="Recorded Sound">
            <a:hlinkClick r:id="" action="ppaction://media"/>
            <a:extLst>
              <a:ext uri="{FF2B5EF4-FFF2-40B4-BE49-F238E27FC236}">
                <a16:creationId xmlns:a16="http://schemas.microsoft.com/office/drawing/2014/main" id="{5FF59567-4FCA-274F-D3D3-8B5F12365C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50592" y="6124755"/>
            <a:ext cx="435425" cy="435425"/>
          </a:xfrm>
          <a:prstGeom prst="rect">
            <a:avLst/>
          </a:prstGeom>
        </p:spPr>
      </p:pic>
    </p:spTree>
    <p:extLst>
      <p:ext uri="{BB962C8B-B14F-4D97-AF65-F5344CB8AC3E}">
        <p14:creationId xmlns:p14="http://schemas.microsoft.com/office/powerpoint/2010/main" val="1848374141"/>
      </p:ext>
    </p:extLst>
  </p:cSld>
  <p:clrMapOvr>
    <a:masterClrMapping/>
  </p:clrMapOvr>
  <mc:AlternateContent xmlns:mc="http://schemas.openxmlformats.org/markup-compatibility/2006" xmlns:p14="http://schemas.microsoft.com/office/powerpoint/2010/main">
    <mc:Choice Requires="p14">
      <p:transition spd="slow" p14:dur="2000" advTm="70040"/>
    </mc:Choice>
    <mc:Fallback xmlns="">
      <p:transition spd="slow" advTm="70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737B-A180-0561-CBD5-6F0809B9CAB2}"/>
              </a:ext>
            </a:extLst>
          </p:cNvPr>
          <p:cNvSpPr>
            <a:spLocks noGrp="1"/>
          </p:cNvSpPr>
          <p:nvPr>
            <p:ph type="title"/>
          </p:nvPr>
        </p:nvSpPr>
        <p:spPr/>
        <p:txBody>
          <a:bodyPr>
            <a:normAutofit/>
          </a:bodyPr>
          <a:lstStyle/>
          <a:p>
            <a:pPr algn="ctr"/>
            <a:r>
              <a:rPr lang="en-US" sz="2400" b="1">
                <a:latin typeface="Calibri"/>
                <a:ea typeface="+mj-lt"/>
                <a:cs typeface="+mj-lt"/>
              </a:rPr>
              <a:t>Application Architecture - Microservices &amp; Data Synchronization</a:t>
            </a:r>
            <a:endParaRPr lang="en-US" sz="2400">
              <a:latin typeface="Calibri"/>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683982B1-0477-DADF-9CFB-A4ED2421DAAA}"/>
              </a:ext>
            </a:extLst>
          </p:cNvPr>
          <p:cNvSpPr>
            <a:spLocks noGrp="1"/>
          </p:cNvSpPr>
          <p:nvPr>
            <p:ph idx="1"/>
          </p:nvPr>
        </p:nvSpPr>
        <p:spPr/>
        <p:txBody>
          <a:bodyPr vert="horz" lIns="91440" tIns="45720" rIns="91440" bIns="45720" rtlCol="0" anchor="t">
            <a:normAutofit/>
          </a:bodyPr>
          <a:lstStyle/>
          <a:p>
            <a:r>
              <a:rPr lang="en-US" sz="1800" b="1">
                <a:ea typeface="Calibri"/>
                <a:cs typeface="Calibri"/>
              </a:rPr>
              <a:t>Microservices Architecture</a:t>
            </a:r>
            <a:r>
              <a:rPr lang="en-US" sz="1800">
                <a:ea typeface="Calibri"/>
                <a:cs typeface="Calibri"/>
              </a:rPr>
              <a:t>: </a:t>
            </a:r>
          </a:p>
          <a:p>
            <a:pPr lvl="1"/>
            <a:r>
              <a:rPr lang="en-US" sz="1800">
                <a:ea typeface="Calibri"/>
                <a:cs typeface="Calibri"/>
              </a:rPr>
              <a:t>DB-Per-Service pattern  - Decentralized approach with independently managed services.</a:t>
            </a:r>
          </a:p>
          <a:p>
            <a:pPr lvl="1"/>
            <a:r>
              <a:rPr lang="en-US" sz="1800">
                <a:ea typeface="Calibri"/>
                <a:cs typeface="Calibri"/>
              </a:rPr>
              <a:t>Separation of concern design principle.</a:t>
            </a:r>
          </a:p>
          <a:p>
            <a:pPr lvl="1"/>
            <a:r>
              <a:rPr lang="en-US" sz="1800" b="1">
                <a:ea typeface="Calibri"/>
                <a:cs typeface="Calibri"/>
              </a:rPr>
              <a:t>Core Services</a:t>
            </a:r>
            <a:r>
              <a:rPr lang="en-US" sz="1800">
                <a:ea typeface="Calibri"/>
                <a:cs typeface="Calibri"/>
              </a:rPr>
              <a:t>: Fraud detection, data validation, compliance workflows.</a:t>
            </a:r>
          </a:p>
          <a:p>
            <a:pPr lvl="1"/>
            <a:r>
              <a:rPr lang="en-US" sz="1800" b="1">
                <a:ea typeface="Calibri"/>
                <a:cs typeface="Calibri"/>
              </a:rPr>
              <a:t>Benefits</a:t>
            </a:r>
            <a:r>
              <a:rPr lang="en-US" sz="1800">
                <a:ea typeface="Calibri"/>
                <a:cs typeface="Calibri"/>
              </a:rPr>
              <a:t>: Modularity, scalability, and fault isolation.</a:t>
            </a:r>
          </a:p>
          <a:p>
            <a:pPr lvl="1"/>
            <a:r>
              <a:rPr lang="en-US" sz="1800">
                <a:ea typeface="Calibri"/>
                <a:cs typeface="Calibri"/>
              </a:rPr>
              <a:t>Decentralized Data Model </a:t>
            </a:r>
          </a:p>
          <a:p>
            <a:r>
              <a:rPr lang="en-US" sz="1800" b="1">
                <a:ea typeface="Calibri"/>
                <a:cs typeface="Calibri"/>
              </a:rPr>
              <a:t>Data Consistency Challenge</a:t>
            </a:r>
            <a:r>
              <a:rPr lang="en-US" sz="1800">
                <a:ea typeface="Calibri"/>
                <a:cs typeface="Calibri"/>
              </a:rPr>
              <a:t>: </a:t>
            </a:r>
          </a:p>
          <a:p>
            <a:pPr lvl="1"/>
            <a:r>
              <a:rPr lang="en-US" sz="1800" b="1">
                <a:ea typeface="Calibri"/>
                <a:cs typeface="Calibri"/>
              </a:rPr>
              <a:t>Eventual Consistency</a:t>
            </a:r>
            <a:r>
              <a:rPr lang="en-US" sz="1800">
                <a:ea typeface="Calibri"/>
                <a:cs typeface="Calibri"/>
              </a:rPr>
              <a:t>: Microservices may not be in sync immediately but converge over time.</a:t>
            </a:r>
          </a:p>
          <a:p>
            <a:pPr lvl="1"/>
            <a:r>
              <a:rPr lang="en-US" sz="1800" b="1">
                <a:ea typeface="Calibri"/>
                <a:cs typeface="Calibri"/>
              </a:rPr>
              <a:t>Event-Driven Architecture (EDA)</a:t>
            </a:r>
            <a:r>
              <a:rPr lang="en-US" sz="1800">
                <a:ea typeface="Calibri"/>
                <a:cs typeface="Calibri"/>
              </a:rPr>
              <a:t>: Enables asynchronous communication and data synchronization.</a:t>
            </a:r>
          </a:p>
          <a:p>
            <a:pPr lvl="1"/>
            <a:r>
              <a:rPr lang="en-US" sz="1800" b="1">
                <a:ea typeface="Calibri"/>
                <a:cs typeface="Calibri"/>
              </a:rPr>
              <a:t>Event Examples</a:t>
            </a:r>
            <a:r>
              <a:rPr lang="en-US" sz="1800">
                <a:ea typeface="Calibri"/>
                <a:cs typeface="Calibri"/>
              </a:rPr>
              <a:t>: </a:t>
            </a:r>
            <a:r>
              <a:rPr lang="en-US" sz="1800" err="1">
                <a:ea typeface="Calibri"/>
                <a:cs typeface="Calibri"/>
              </a:rPr>
              <a:t>SuspiciousTransactionDetected</a:t>
            </a:r>
            <a:r>
              <a:rPr lang="en-US" sz="1800">
                <a:ea typeface="Calibri"/>
                <a:cs typeface="Calibri"/>
              </a:rPr>
              <a:t> , CaseResolved .</a:t>
            </a:r>
          </a:p>
          <a:p>
            <a:r>
              <a:rPr lang="en-US" sz="1800" b="1">
                <a:ea typeface="Calibri"/>
                <a:cs typeface="Calibri"/>
              </a:rPr>
              <a:t>Event Handling</a:t>
            </a:r>
            <a:r>
              <a:rPr lang="en-US" sz="1800">
                <a:ea typeface="Calibri"/>
                <a:cs typeface="Calibri"/>
              </a:rPr>
              <a:t>: Use of Kafka or other message brokers for event publishing and subscription.</a:t>
            </a:r>
            <a:endParaRPr lang="en-US" sz="1800"/>
          </a:p>
          <a:p>
            <a:endParaRPr lang="en-US">
              <a:ea typeface="Calibri"/>
              <a:cs typeface="Calibri"/>
            </a:endParaRPr>
          </a:p>
        </p:txBody>
      </p:sp>
      <p:pic>
        <p:nvPicPr>
          <p:cNvPr id="19" name="Recorded Sound">
            <a:hlinkClick r:id="" action="ppaction://media"/>
            <a:extLst>
              <a:ext uri="{FF2B5EF4-FFF2-40B4-BE49-F238E27FC236}">
                <a16:creationId xmlns:a16="http://schemas.microsoft.com/office/drawing/2014/main" id="{FC0F54D1-F039-C8A0-C80D-BA7FF77B65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6176963"/>
            <a:ext cx="406400" cy="406400"/>
          </a:xfrm>
          <a:prstGeom prst="rect">
            <a:avLst/>
          </a:prstGeom>
        </p:spPr>
      </p:pic>
    </p:spTree>
    <p:extLst>
      <p:ext uri="{BB962C8B-B14F-4D97-AF65-F5344CB8AC3E}">
        <p14:creationId xmlns:p14="http://schemas.microsoft.com/office/powerpoint/2010/main" val="4196545228"/>
      </p:ext>
    </p:extLst>
  </p:cSld>
  <p:clrMapOvr>
    <a:masterClrMapping/>
  </p:clrMapOvr>
  <mc:AlternateContent xmlns:mc="http://schemas.openxmlformats.org/markup-compatibility/2006" xmlns:p14="http://schemas.microsoft.com/office/powerpoint/2010/main">
    <mc:Choice Requires="p14">
      <p:transition spd="slow" p14:dur="2000" advTm="70741"/>
    </mc:Choice>
    <mc:Fallback xmlns="">
      <p:transition spd="slow" advTm="70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38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4263-EF1C-9C0B-6620-16840590AE13}"/>
              </a:ext>
            </a:extLst>
          </p:cNvPr>
          <p:cNvSpPr>
            <a:spLocks noGrp="1"/>
          </p:cNvSpPr>
          <p:nvPr>
            <p:ph type="title"/>
          </p:nvPr>
        </p:nvSpPr>
        <p:spPr/>
        <p:txBody>
          <a:bodyPr>
            <a:normAutofit/>
          </a:bodyPr>
          <a:lstStyle/>
          <a:p>
            <a:pPr algn="ctr"/>
            <a:r>
              <a:rPr lang="en-US" sz="2400" b="1">
                <a:latin typeface="Calibri"/>
                <a:ea typeface="Calibri Light"/>
                <a:cs typeface="Calibri Light"/>
              </a:rPr>
              <a:t>Application Architecture - Patterns to support Microservices Dependencies</a:t>
            </a:r>
            <a:endParaRPr lang="en-US" sz="2400" b="1">
              <a:latin typeface="Calibri"/>
              <a:ea typeface="Calibri"/>
              <a:cs typeface="Calibri"/>
            </a:endParaRPr>
          </a:p>
        </p:txBody>
      </p:sp>
      <p:sp>
        <p:nvSpPr>
          <p:cNvPr id="3" name="Content Placeholder 2">
            <a:extLst>
              <a:ext uri="{FF2B5EF4-FFF2-40B4-BE49-F238E27FC236}">
                <a16:creationId xmlns:a16="http://schemas.microsoft.com/office/drawing/2014/main" id="{59A3EBC6-0F96-701A-D0CB-A3BBAC789E10}"/>
              </a:ext>
            </a:extLst>
          </p:cNvPr>
          <p:cNvSpPr>
            <a:spLocks noGrp="1"/>
          </p:cNvSpPr>
          <p:nvPr>
            <p:ph idx="1"/>
          </p:nvPr>
        </p:nvSpPr>
        <p:spPr/>
        <p:txBody>
          <a:bodyPr vert="horz" lIns="91440" tIns="45720" rIns="91440" bIns="45720" rtlCol="0" anchor="t">
            <a:normAutofit/>
          </a:bodyPr>
          <a:lstStyle/>
          <a:p>
            <a:r>
              <a:rPr lang="en-US" sz="1800" b="1">
                <a:ea typeface="Calibri"/>
                <a:cs typeface="Calibri"/>
              </a:rPr>
              <a:t>Supporting Integration Patterns</a:t>
            </a:r>
            <a:r>
              <a:rPr lang="en-US" sz="1800">
                <a:ea typeface="Calibri"/>
                <a:cs typeface="Calibri"/>
              </a:rPr>
              <a:t>: </a:t>
            </a:r>
          </a:p>
          <a:p>
            <a:pPr lvl="1"/>
            <a:r>
              <a:rPr lang="en-US" sz="1800" b="1">
                <a:ea typeface="Calibri"/>
                <a:cs typeface="Calibri"/>
              </a:rPr>
              <a:t>API Gateway</a:t>
            </a:r>
            <a:r>
              <a:rPr lang="en-US" sz="1800">
                <a:ea typeface="Calibri"/>
                <a:cs typeface="Calibri"/>
              </a:rPr>
              <a:t>: Simplifies client interactions and reduces complexity.</a:t>
            </a:r>
          </a:p>
          <a:p>
            <a:pPr lvl="1"/>
            <a:r>
              <a:rPr lang="en-US" sz="1800" b="1">
                <a:ea typeface="Calibri"/>
                <a:cs typeface="Calibri"/>
              </a:rPr>
              <a:t>Saga Pattern</a:t>
            </a:r>
            <a:r>
              <a:rPr lang="en-US" sz="1800">
                <a:ea typeface="Calibri"/>
                <a:cs typeface="Calibri"/>
              </a:rPr>
              <a:t>: Manages complex workflows and compensates failures.</a:t>
            </a:r>
          </a:p>
          <a:p>
            <a:pPr lvl="1"/>
            <a:r>
              <a:rPr lang="en-US" sz="1800" b="1">
                <a:ea typeface="Calibri"/>
                <a:cs typeface="Calibri"/>
              </a:rPr>
              <a:t>Circuit Breaker</a:t>
            </a:r>
            <a:r>
              <a:rPr lang="en-US" sz="1800">
                <a:ea typeface="Calibri"/>
                <a:cs typeface="Calibri"/>
              </a:rPr>
              <a:t>: Ensures fault tolerance and avoids cascading failures.</a:t>
            </a:r>
          </a:p>
          <a:p>
            <a:pPr lvl="1"/>
            <a:r>
              <a:rPr lang="en-US" sz="1800" b="1">
                <a:ea typeface="Calibri"/>
                <a:cs typeface="Calibri"/>
              </a:rPr>
              <a:t>Service Discovery &amp; Load Balancing</a:t>
            </a:r>
            <a:r>
              <a:rPr lang="en-US" sz="1800">
                <a:ea typeface="Calibri"/>
                <a:cs typeface="Calibri"/>
              </a:rPr>
              <a:t>: Efficiently routes requests to microservices.</a:t>
            </a:r>
          </a:p>
          <a:p>
            <a:r>
              <a:rPr lang="en-US" sz="1800" b="1">
                <a:ea typeface="Calibri"/>
                <a:cs typeface="Calibri"/>
              </a:rPr>
              <a:t>Future Scalability</a:t>
            </a:r>
            <a:r>
              <a:rPr lang="en-US" sz="1800">
                <a:ea typeface="Calibri"/>
                <a:cs typeface="Calibri"/>
              </a:rPr>
              <a:t>: Plan for future integrations (e.g., external databases, APIs).</a:t>
            </a:r>
          </a:p>
          <a:p>
            <a:r>
              <a:rPr lang="en-US" sz="1800" b="1">
                <a:ea typeface="Calibri"/>
                <a:cs typeface="Calibri"/>
              </a:rPr>
              <a:t>Key Takeaways</a:t>
            </a:r>
            <a:r>
              <a:rPr lang="en-US" sz="1800">
                <a:ea typeface="Calibri"/>
                <a:cs typeface="Calibri"/>
              </a:rPr>
              <a:t>: </a:t>
            </a:r>
          </a:p>
          <a:p>
            <a:pPr lvl="1"/>
            <a:r>
              <a:rPr lang="en-US" sz="1800">
                <a:ea typeface="Calibri"/>
                <a:cs typeface="Calibri"/>
              </a:rPr>
              <a:t>A flexible, modular approach to meet scalability, fault tolerance, and fraud detection needs.</a:t>
            </a:r>
          </a:p>
          <a:p>
            <a:pPr lvl="1"/>
            <a:r>
              <a:rPr lang="en-US" sz="1800">
                <a:ea typeface="Calibri"/>
                <a:cs typeface="Calibri"/>
              </a:rPr>
              <a:t>Event-driven architecture enables better handling of decentralized data and eventual consistency.</a:t>
            </a:r>
            <a:endParaRPr lang="en-US" sz="1800"/>
          </a:p>
          <a:p>
            <a:endParaRPr lang="en-US">
              <a:ea typeface="Calibri"/>
              <a:cs typeface="Calibri"/>
            </a:endParaRPr>
          </a:p>
        </p:txBody>
      </p:sp>
      <p:pic>
        <p:nvPicPr>
          <p:cNvPr id="7" name="Recorded Sound">
            <a:hlinkClick r:id="" action="ppaction://media"/>
            <a:extLst>
              <a:ext uri="{FF2B5EF4-FFF2-40B4-BE49-F238E27FC236}">
                <a16:creationId xmlns:a16="http://schemas.microsoft.com/office/drawing/2014/main" id="{639B0DF7-AB89-69A5-4BE2-7E73B2AE2C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43855" y="6311900"/>
            <a:ext cx="406400" cy="406400"/>
          </a:xfrm>
          <a:prstGeom prst="rect">
            <a:avLst/>
          </a:prstGeom>
        </p:spPr>
      </p:pic>
    </p:spTree>
    <p:extLst>
      <p:ext uri="{BB962C8B-B14F-4D97-AF65-F5344CB8AC3E}">
        <p14:creationId xmlns:p14="http://schemas.microsoft.com/office/powerpoint/2010/main" val="1148354312"/>
      </p:ext>
    </p:extLst>
  </p:cSld>
  <p:clrMapOvr>
    <a:masterClrMapping/>
  </p:clrMapOvr>
  <mc:AlternateContent xmlns:mc="http://schemas.openxmlformats.org/markup-compatibility/2006" xmlns:p14="http://schemas.microsoft.com/office/powerpoint/2010/main">
    <mc:Choice Requires="p14">
      <p:transition spd="slow" p14:dur="2000" advTm="31523"/>
    </mc:Choice>
    <mc:Fallback xmlns="">
      <p:transition spd="slow" advTm="31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8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4263-EF1C-9C0B-6620-16840590AE13}"/>
              </a:ext>
            </a:extLst>
          </p:cNvPr>
          <p:cNvSpPr>
            <a:spLocks noGrp="1"/>
          </p:cNvSpPr>
          <p:nvPr>
            <p:ph type="title"/>
          </p:nvPr>
        </p:nvSpPr>
        <p:spPr>
          <a:xfrm>
            <a:off x="1495995" y="671227"/>
            <a:ext cx="9434472" cy="426793"/>
          </a:xfrm>
        </p:spPr>
        <p:txBody>
          <a:bodyPr vert="horz" lIns="91440" tIns="45720" rIns="91440" bIns="45720" rtlCol="0" anchor="ctr">
            <a:noAutofit/>
          </a:bodyPr>
          <a:lstStyle/>
          <a:p>
            <a:pPr algn="ctr"/>
            <a:r>
              <a:rPr lang="en-US" sz="2800" b="1">
                <a:latin typeface="Calibri"/>
                <a:ea typeface="Calibri"/>
                <a:cs typeface="Calibri"/>
              </a:rPr>
              <a:t>Security : Threat Landscape and Security Challenges</a:t>
            </a:r>
            <a:endParaRPr lang="en-US" sz="2800" b="1">
              <a:latin typeface="Calibri"/>
              <a:ea typeface="Calibri Light"/>
              <a:cs typeface="Calibri Light"/>
            </a:endParaRPr>
          </a:p>
          <a:p>
            <a:pPr algn="ctr"/>
            <a:endParaRPr lang="en-US" sz="2400" b="1">
              <a:latin typeface="Calibri"/>
              <a:ea typeface="Calibri Light"/>
              <a:cs typeface="Calibri Light"/>
            </a:endParaRPr>
          </a:p>
        </p:txBody>
      </p:sp>
      <p:sp>
        <p:nvSpPr>
          <p:cNvPr id="3" name="Content Placeholder 2">
            <a:extLst>
              <a:ext uri="{FF2B5EF4-FFF2-40B4-BE49-F238E27FC236}">
                <a16:creationId xmlns:a16="http://schemas.microsoft.com/office/drawing/2014/main" id="{59A3EBC6-0F96-701A-D0CB-A3BBAC789E10}"/>
              </a:ext>
            </a:extLst>
          </p:cNvPr>
          <p:cNvSpPr>
            <a:spLocks noGrp="1"/>
          </p:cNvSpPr>
          <p:nvPr>
            <p:ph idx="1"/>
          </p:nvPr>
        </p:nvSpPr>
        <p:spPr>
          <a:xfrm>
            <a:off x="1495995" y="1727933"/>
            <a:ext cx="9434472" cy="3901954"/>
          </a:xfrm>
        </p:spPr>
        <p:txBody>
          <a:bodyPr vert="horz" lIns="91440" tIns="45720" rIns="91440" bIns="45720" rtlCol="0" anchor="t">
            <a:normAutofit/>
          </a:bodyPr>
          <a:lstStyle/>
          <a:p>
            <a:pPr marL="0" indent="0">
              <a:buNone/>
            </a:pPr>
            <a:r>
              <a:rPr lang="en-US" sz="1800" b="1"/>
              <a:t>Threats Identified:</a:t>
            </a:r>
            <a:endParaRPr lang="en-US" sz="1800">
              <a:ea typeface="Calibri"/>
              <a:cs typeface="Calibri"/>
            </a:endParaRPr>
          </a:p>
          <a:p>
            <a:pPr lvl="1">
              <a:buFont typeface="Arial"/>
              <a:buChar char="•"/>
            </a:pPr>
            <a:r>
              <a:rPr lang="en-US" sz="1800" b="1">
                <a:ea typeface="+mn-lt"/>
                <a:cs typeface="+mn-lt"/>
              </a:rPr>
              <a:t>Data Breaches:</a:t>
            </a:r>
            <a:r>
              <a:rPr lang="en-US" sz="1800">
                <a:ea typeface="+mn-lt"/>
                <a:cs typeface="+mn-lt"/>
              </a:rPr>
              <a:t> Unauthorized access to taxpayer and real estate transaction records.</a:t>
            </a:r>
          </a:p>
          <a:p>
            <a:pPr lvl="1">
              <a:buFont typeface="Arial"/>
              <a:buChar char="•"/>
            </a:pPr>
            <a:r>
              <a:rPr lang="en-US" sz="1800" b="1">
                <a:ea typeface="+mn-lt"/>
                <a:cs typeface="+mn-lt"/>
              </a:rPr>
              <a:t>Insider Threats:</a:t>
            </a:r>
            <a:r>
              <a:rPr lang="en-US" sz="1800">
                <a:ea typeface="+mn-lt"/>
                <a:cs typeface="+mn-lt"/>
              </a:rPr>
              <a:t> Malicious or accidental misuse of data by authorized users.</a:t>
            </a:r>
          </a:p>
          <a:p>
            <a:pPr lvl="1">
              <a:buFont typeface="Arial"/>
              <a:buChar char="•"/>
            </a:pPr>
            <a:r>
              <a:rPr lang="en-US" sz="1800" b="1">
                <a:ea typeface="+mn-lt"/>
                <a:cs typeface="+mn-lt"/>
              </a:rPr>
              <a:t>Ransomware:</a:t>
            </a:r>
            <a:r>
              <a:rPr lang="en-US" sz="1800">
                <a:ea typeface="+mn-lt"/>
                <a:cs typeface="+mn-lt"/>
              </a:rPr>
              <a:t> Encryption of systems, jeopardizing Protected B data integrity.</a:t>
            </a:r>
            <a:endParaRPr lang="en-US" sz="1800">
              <a:ea typeface="Calibri"/>
              <a:cs typeface="Calibri"/>
            </a:endParaRPr>
          </a:p>
          <a:p>
            <a:pPr lvl="1">
              <a:buFont typeface="Arial"/>
              <a:buChar char="•"/>
            </a:pPr>
            <a:r>
              <a:rPr lang="en-US" sz="1800" b="1">
                <a:ea typeface="+mn-lt"/>
                <a:cs typeface="+mn-lt"/>
              </a:rPr>
              <a:t>DDoS Attacks:</a:t>
            </a:r>
            <a:r>
              <a:rPr lang="en-US" sz="1800">
                <a:ea typeface="+mn-lt"/>
                <a:cs typeface="+mn-lt"/>
              </a:rPr>
              <a:t> Overloading systems, leading to unavailability of services.</a:t>
            </a:r>
          </a:p>
          <a:p>
            <a:pPr lvl="1">
              <a:buFont typeface="Arial"/>
              <a:buChar char="•"/>
            </a:pPr>
            <a:r>
              <a:rPr lang="en-US" sz="1800" b="1">
                <a:ea typeface="+mn-lt"/>
                <a:cs typeface="+mn-lt"/>
              </a:rPr>
              <a:t>API Vulnerabilities:</a:t>
            </a:r>
            <a:r>
              <a:rPr lang="en-US" sz="1800">
                <a:ea typeface="+mn-lt"/>
                <a:cs typeface="+mn-lt"/>
              </a:rPr>
              <a:t> Risks of injection, session hijacking, and insecure endpoints.</a:t>
            </a:r>
            <a:endParaRPr lang="en-US" sz="1800">
              <a:ea typeface="Calibri"/>
              <a:cs typeface="Calibri"/>
            </a:endParaRPr>
          </a:p>
          <a:p>
            <a:pPr marL="0" indent="0">
              <a:buNone/>
            </a:pPr>
            <a:r>
              <a:rPr lang="en-US" sz="1800" b="1"/>
              <a:t>Security Challenges:</a:t>
            </a:r>
            <a:endParaRPr lang="en-US" sz="1800">
              <a:ea typeface="Calibri"/>
              <a:cs typeface="Calibri"/>
            </a:endParaRPr>
          </a:p>
          <a:p>
            <a:pPr lvl="1">
              <a:buFont typeface="Arial"/>
              <a:buChar char="•"/>
            </a:pPr>
            <a:r>
              <a:rPr lang="en-US" sz="1800">
                <a:ea typeface="+mn-lt"/>
                <a:cs typeface="+mn-lt"/>
              </a:rPr>
              <a:t>Ensuring compliance with </a:t>
            </a:r>
            <a:r>
              <a:rPr lang="en-US" sz="1800" b="1">
                <a:ea typeface="+mn-lt"/>
                <a:cs typeface="+mn-lt"/>
              </a:rPr>
              <a:t>Protected B classification standards</a:t>
            </a:r>
            <a:r>
              <a:rPr lang="en-US" sz="1800">
                <a:ea typeface="+mn-lt"/>
                <a:cs typeface="+mn-lt"/>
              </a:rPr>
              <a:t> for data security.</a:t>
            </a:r>
          </a:p>
          <a:p>
            <a:pPr lvl="1">
              <a:buFont typeface="Arial"/>
              <a:buChar char="•"/>
            </a:pPr>
            <a:r>
              <a:rPr lang="en-US" sz="1800">
                <a:ea typeface="+mn-lt"/>
                <a:cs typeface="+mn-lt"/>
              </a:rPr>
              <a:t>Addressing vulnerabilities in </a:t>
            </a:r>
            <a:r>
              <a:rPr lang="en-US" sz="1800" b="1">
                <a:ea typeface="+mn-lt"/>
                <a:cs typeface="+mn-lt"/>
              </a:rPr>
              <a:t>legacy systems</a:t>
            </a:r>
            <a:r>
              <a:rPr lang="en-US" sz="1800">
                <a:ea typeface="+mn-lt"/>
                <a:cs typeface="+mn-lt"/>
              </a:rPr>
              <a:t> to modernize security.</a:t>
            </a:r>
          </a:p>
          <a:p>
            <a:pPr lvl="1">
              <a:buFont typeface="Arial"/>
              <a:buChar char="•"/>
            </a:pPr>
            <a:r>
              <a:rPr lang="en-US" sz="1800">
                <a:ea typeface="+mn-lt"/>
                <a:cs typeface="+mn-lt"/>
              </a:rPr>
              <a:t>Safeguarding integrations with </a:t>
            </a:r>
            <a:r>
              <a:rPr lang="en-US" sz="1800" b="1">
                <a:ea typeface="+mn-lt"/>
                <a:cs typeface="+mn-lt"/>
              </a:rPr>
              <a:t>external data sources</a:t>
            </a:r>
            <a:r>
              <a:rPr lang="en-US" sz="1800">
                <a:ea typeface="+mn-lt"/>
                <a:cs typeface="+mn-lt"/>
              </a:rPr>
              <a:t> while maintaining compliance.</a:t>
            </a:r>
          </a:p>
          <a:p>
            <a:pPr marL="0" indent="0">
              <a:buNone/>
            </a:pPr>
            <a:endParaRPr lang="en-US" sz="1800">
              <a:ea typeface="Calibri"/>
              <a:cs typeface="Calibri"/>
            </a:endParaRPr>
          </a:p>
        </p:txBody>
      </p:sp>
      <p:pic>
        <p:nvPicPr>
          <p:cNvPr id="4" name="slide1">
            <a:hlinkClick r:id="" action="ppaction://media"/>
            <a:extLst>
              <a:ext uri="{FF2B5EF4-FFF2-40B4-BE49-F238E27FC236}">
                <a16:creationId xmlns:a16="http://schemas.microsoft.com/office/drawing/2014/main" id="{06CDF6E1-9662-A851-1FA1-53441C702E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2157" y="6124901"/>
            <a:ext cx="730250" cy="730250"/>
          </a:xfrm>
          <a:prstGeom prst="rect">
            <a:avLst/>
          </a:prstGeom>
        </p:spPr>
      </p:pic>
    </p:spTree>
    <p:extLst>
      <p:ext uri="{BB962C8B-B14F-4D97-AF65-F5344CB8AC3E}">
        <p14:creationId xmlns:p14="http://schemas.microsoft.com/office/powerpoint/2010/main" val="103952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4263-EF1C-9C0B-6620-16840590AE13}"/>
              </a:ext>
            </a:extLst>
          </p:cNvPr>
          <p:cNvSpPr>
            <a:spLocks noGrp="1"/>
          </p:cNvSpPr>
          <p:nvPr>
            <p:ph type="title"/>
          </p:nvPr>
        </p:nvSpPr>
        <p:spPr>
          <a:xfrm>
            <a:off x="1495995" y="671227"/>
            <a:ext cx="9434472" cy="426793"/>
          </a:xfrm>
        </p:spPr>
        <p:txBody>
          <a:bodyPr vert="horz" lIns="91440" tIns="45720" rIns="91440" bIns="45720" rtlCol="0" anchor="ctr">
            <a:noAutofit/>
          </a:bodyPr>
          <a:lstStyle/>
          <a:p>
            <a:pPr algn="ctr"/>
            <a:r>
              <a:rPr lang="en-US" sz="2800" b="1">
                <a:latin typeface="Calibri"/>
                <a:ea typeface="Calibri Light"/>
                <a:cs typeface="Calibri Light"/>
              </a:rPr>
              <a:t>Security</a:t>
            </a:r>
            <a:r>
              <a:rPr lang="en-US" sz="2800" b="1">
                <a:latin typeface="Calibri"/>
                <a:ea typeface="+mj-lt"/>
                <a:cs typeface="+mj-lt"/>
              </a:rPr>
              <a:t> : Core Security Controls</a:t>
            </a:r>
          </a:p>
          <a:p>
            <a:pPr algn="ctr"/>
            <a:endParaRPr lang="en-US" sz="2400" b="1">
              <a:latin typeface="Calibri"/>
              <a:ea typeface="Calibri Light"/>
              <a:cs typeface="Calibri Light"/>
            </a:endParaRPr>
          </a:p>
        </p:txBody>
      </p:sp>
      <p:sp>
        <p:nvSpPr>
          <p:cNvPr id="3" name="Content Placeholder 2">
            <a:extLst>
              <a:ext uri="{FF2B5EF4-FFF2-40B4-BE49-F238E27FC236}">
                <a16:creationId xmlns:a16="http://schemas.microsoft.com/office/drawing/2014/main" id="{59A3EBC6-0F96-701A-D0CB-A3BBAC789E10}"/>
              </a:ext>
            </a:extLst>
          </p:cNvPr>
          <p:cNvSpPr>
            <a:spLocks noGrp="1"/>
          </p:cNvSpPr>
          <p:nvPr>
            <p:ph idx="1"/>
          </p:nvPr>
        </p:nvSpPr>
        <p:spPr>
          <a:xfrm>
            <a:off x="1163841" y="1434857"/>
            <a:ext cx="9870831" cy="4716055"/>
          </a:xfrm>
        </p:spPr>
        <p:txBody>
          <a:bodyPr vert="horz" lIns="91440" tIns="45720" rIns="91440" bIns="45720" rtlCol="0" anchor="t">
            <a:normAutofit/>
          </a:bodyPr>
          <a:lstStyle/>
          <a:p>
            <a:pPr marL="0" indent="0">
              <a:buNone/>
            </a:pPr>
            <a:r>
              <a:rPr lang="en-US" sz="1800" b="1"/>
              <a:t>Access Management:</a:t>
            </a:r>
            <a:endParaRPr lang="en-US" sz="1800">
              <a:ea typeface="Calibri"/>
              <a:cs typeface="Calibri"/>
            </a:endParaRPr>
          </a:p>
          <a:p>
            <a:pPr lvl="1"/>
            <a:r>
              <a:rPr lang="en-US" sz="1800">
                <a:ea typeface="+mn-lt"/>
                <a:cs typeface="+mn-lt"/>
              </a:rPr>
              <a:t>Role-Based Access Control (RBAC): Restricts data based on user roles.</a:t>
            </a:r>
          </a:p>
          <a:p>
            <a:pPr lvl="1"/>
            <a:r>
              <a:rPr lang="en-US" sz="1800">
                <a:ea typeface="+mn-lt"/>
                <a:cs typeface="+mn-lt"/>
              </a:rPr>
              <a:t>Multi-Factor Authentication (MFA): Adds a second layer of verification.</a:t>
            </a:r>
            <a:endParaRPr lang="en-US" sz="1800">
              <a:ea typeface="Calibri"/>
              <a:cs typeface="Calibri"/>
            </a:endParaRPr>
          </a:p>
          <a:p>
            <a:pPr lvl="1"/>
            <a:r>
              <a:rPr lang="en-US" sz="1800">
                <a:ea typeface="+mn-lt"/>
                <a:cs typeface="+mn-lt"/>
              </a:rPr>
              <a:t>Just-in-Time Access: Temporary permissions for sensitive operations.</a:t>
            </a:r>
          </a:p>
          <a:p>
            <a:pPr marL="0" indent="0">
              <a:buNone/>
            </a:pPr>
            <a:r>
              <a:rPr lang="en-US" sz="1800" b="1"/>
              <a:t>Data Protection:</a:t>
            </a:r>
            <a:endParaRPr lang="en-US" sz="1800">
              <a:ea typeface="Calibri"/>
              <a:cs typeface="Calibri"/>
            </a:endParaRPr>
          </a:p>
          <a:p>
            <a:pPr lvl="1"/>
            <a:r>
              <a:rPr lang="en-US" sz="1800" b="1">
                <a:ea typeface="+mn-lt"/>
                <a:cs typeface="+mn-lt"/>
              </a:rPr>
              <a:t>Encryption:</a:t>
            </a:r>
            <a:r>
              <a:rPr lang="en-US" sz="1800">
                <a:ea typeface="+mn-lt"/>
                <a:cs typeface="+mn-lt"/>
              </a:rPr>
              <a:t> AES-256 for data at rest, TLS 1.3 for data in transit.</a:t>
            </a:r>
          </a:p>
          <a:p>
            <a:pPr lvl="1"/>
            <a:r>
              <a:rPr lang="en-US" sz="1800" b="1">
                <a:ea typeface="+mn-lt"/>
                <a:cs typeface="+mn-lt"/>
              </a:rPr>
              <a:t>Anonymization:</a:t>
            </a:r>
            <a:r>
              <a:rPr lang="en-US" sz="1800">
                <a:ea typeface="+mn-lt"/>
                <a:cs typeface="+mn-lt"/>
              </a:rPr>
              <a:t> Pseudonymizes sensitive data to protect privacy.</a:t>
            </a:r>
          </a:p>
          <a:p>
            <a:pPr marL="0" indent="0">
              <a:buNone/>
            </a:pPr>
            <a:r>
              <a:rPr lang="en-US" sz="1800" b="1">
                <a:ea typeface="Calibri"/>
                <a:cs typeface="Calibri"/>
              </a:rPr>
              <a:t>Network Security:</a:t>
            </a:r>
            <a:endParaRPr lang="en-US" sz="1800">
              <a:ea typeface="Calibri"/>
              <a:cs typeface="Calibri"/>
            </a:endParaRPr>
          </a:p>
          <a:p>
            <a:pPr lvl="1"/>
            <a:r>
              <a:rPr lang="en-US" sz="1800">
                <a:ea typeface="+mn-lt"/>
                <a:cs typeface="+mn-lt"/>
              </a:rPr>
              <a:t>Segmentation: Divides networks into Public, Restricted, and Operations zones.</a:t>
            </a:r>
            <a:endParaRPr lang="en-US" sz="1800">
              <a:ea typeface="Calibri"/>
              <a:cs typeface="Calibri"/>
            </a:endParaRPr>
          </a:p>
          <a:p>
            <a:pPr lvl="1"/>
            <a:r>
              <a:rPr lang="en-US" sz="1800">
                <a:ea typeface="+mn-lt"/>
                <a:cs typeface="+mn-lt"/>
              </a:rPr>
              <a:t>Intrusion Detection &amp; Prevention Systems (IDS/IPS): Monitors and mitigates malicious activity.</a:t>
            </a:r>
          </a:p>
          <a:p>
            <a:pPr marL="0" indent="0">
              <a:buNone/>
            </a:pPr>
            <a:r>
              <a:rPr lang="en-US" sz="1800" b="1"/>
              <a:t>Application Security:</a:t>
            </a:r>
            <a:endParaRPr lang="en-US" sz="1800">
              <a:ea typeface="Calibri"/>
              <a:cs typeface="Calibri"/>
            </a:endParaRPr>
          </a:p>
          <a:p>
            <a:pPr lvl="1"/>
            <a:r>
              <a:rPr lang="en-US" sz="1800">
                <a:ea typeface="+mn-lt"/>
                <a:cs typeface="+mn-lt"/>
              </a:rPr>
              <a:t>OWASP compliance: Prevents vulnerabilities like SQL injection and XSS.</a:t>
            </a:r>
          </a:p>
          <a:p>
            <a:pPr lvl="1"/>
            <a:r>
              <a:rPr lang="en-US" sz="1800">
                <a:ea typeface="+mn-lt"/>
                <a:cs typeface="+mn-lt"/>
              </a:rPr>
              <a:t>OAuth 2.0: Secures API access and enables rate limiting.</a:t>
            </a:r>
          </a:p>
          <a:p>
            <a:endParaRPr lang="en-US" sz="1800" b="1">
              <a:ea typeface="Calibri"/>
              <a:cs typeface="Calibri"/>
            </a:endParaRPr>
          </a:p>
          <a:p>
            <a:pPr marL="0" indent="0">
              <a:buNone/>
            </a:pPr>
            <a:endParaRPr lang="en-US" sz="1800">
              <a:ea typeface="Calibri"/>
              <a:cs typeface="Calibri"/>
            </a:endParaRPr>
          </a:p>
        </p:txBody>
      </p:sp>
      <p:pic>
        <p:nvPicPr>
          <p:cNvPr id="4" name="slide2">
            <a:hlinkClick r:id="" action="ppaction://media"/>
            <a:extLst>
              <a:ext uri="{FF2B5EF4-FFF2-40B4-BE49-F238E27FC236}">
                <a16:creationId xmlns:a16="http://schemas.microsoft.com/office/drawing/2014/main" id="{8D1B325A-629E-AE02-9308-02A5BA1784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2157" y="6124901"/>
            <a:ext cx="730250" cy="730250"/>
          </a:xfrm>
          <a:prstGeom prst="rect">
            <a:avLst/>
          </a:prstGeom>
        </p:spPr>
      </p:pic>
    </p:spTree>
    <p:extLst>
      <p:ext uri="{BB962C8B-B14F-4D97-AF65-F5344CB8AC3E}">
        <p14:creationId xmlns:p14="http://schemas.microsoft.com/office/powerpoint/2010/main" val="110299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10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Application Key Actors &amp; Use Cases</vt:lpstr>
      <vt:lpstr>Application Architecture - Microservices &amp; Data Synchronization</vt:lpstr>
      <vt:lpstr>Application Architecture - Patterns to support Microservices Dependencies</vt:lpstr>
      <vt:lpstr>Security : Threat Landscape and Security Challenges </vt:lpstr>
      <vt:lpstr>Security : Core Security Controls </vt:lpstr>
      <vt:lpstr>Security : Advanced Security and Risk Mitigation </vt:lpstr>
      <vt:lpstr>Integration Architecture Overview</vt:lpstr>
      <vt:lpstr>Workflow -  ELT +Event-Driven Microservices+ Data Lakehouse</vt:lpstr>
      <vt:lpstr>ELT in Cloude Data Lakehouse</vt:lpstr>
      <vt:lpstr>Integration Benefits and Outcome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shilpi dubey</dc:creator>
  <cp:revision>8</cp:revision>
  <dcterms:created xsi:type="dcterms:W3CDTF">2024-10-09T23:15:06Z</dcterms:created>
  <dcterms:modified xsi:type="dcterms:W3CDTF">2024-12-04T01:22:21Z</dcterms:modified>
</cp:coreProperties>
</file>